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19"/>
  </p:notesMasterIdLst>
  <p:sldIdLst>
    <p:sldId id="256" r:id="rId2"/>
    <p:sldId id="271" r:id="rId3"/>
    <p:sldId id="259" r:id="rId4"/>
    <p:sldId id="258" r:id="rId5"/>
    <p:sldId id="275" r:id="rId6"/>
    <p:sldId id="283" r:id="rId7"/>
    <p:sldId id="263" r:id="rId8"/>
    <p:sldId id="264" r:id="rId9"/>
    <p:sldId id="286" r:id="rId10"/>
    <p:sldId id="287" r:id="rId11"/>
    <p:sldId id="277" r:id="rId12"/>
    <p:sldId id="290" r:id="rId13"/>
    <p:sldId id="289" r:id="rId14"/>
    <p:sldId id="267" r:id="rId15"/>
    <p:sldId id="268" r:id="rId16"/>
    <p:sldId id="269" r:id="rId17"/>
    <p:sldId id="285" r:id="rId1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80"/>
    <p:restoredTop sz="88132"/>
  </p:normalViewPr>
  <p:slideViewPr>
    <p:cSldViewPr snapToGrid="0" snapToObjects="1">
      <p:cViewPr varScale="1">
        <p:scale>
          <a:sx n="99" d="100"/>
          <a:sy n="99" d="100"/>
        </p:scale>
        <p:origin x="14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85E80E-60FE-42AF-A57D-99026661842E}"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A53B1625-ED03-464D-8EEB-634A5BD55212}">
      <dgm:prSet/>
      <dgm:spPr/>
      <dgm:t>
        <a:bodyPr/>
        <a:lstStyle/>
        <a:p>
          <a:pPr>
            <a:lnSpc>
              <a:spcPct val="100000"/>
            </a:lnSpc>
          </a:pPr>
          <a:r>
            <a:rPr lang="de-DE" dirty="0"/>
            <a:t>Neue Skills</a:t>
          </a:r>
          <a:endParaRPr lang="en-US" dirty="0"/>
        </a:p>
      </dgm:t>
    </dgm:pt>
    <dgm:pt modelId="{2064C1D7-FDBF-4C7A-AAE4-CA90FBAD9929}" type="parTrans" cxnId="{7278CD01-7690-4B21-97A3-43296ADA89AE}">
      <dgm:prSet/>
      <dgm:spPr/>
      <dgm:t>
        <a:bodyPr/>
        <a:lstStyle/>
        <a:p>
          <a:endParaRPr lang="en-US"/>
        </a:p>
      </dgm:t>
    </dgm:pt>
    <dgm:pt modelId="{7D860BA6-DB3A-4BAC-A918-F8FDA6D8DC8F}" type="sibTrans" cxnId="{7278CD01-7690-4B21-97A3-43296ADA89AE}">
      <dgm:prSet/>
      <dgm:spPr/>
      <dgm:t>
        <a:bodyPr/>
        <a:lstStyle/>
        <a:p>
          <a:endParaRPr lang="en-US"/>
        </a:p>
      </dgm:t>
    </dgm:pt>
    <dgm:pt modelId="{86507919-8489-4063-9838-A5590A5FCBE7}">
      <dgm:prSet/>
      <dgm:spPr/>
      <dgm:t>
        <a:bodyPr/>
        <a:lstStyle/>
        <a:p>
          <a:pPr>
            <a:lnSpc>
              <a:spcPct val="100000"/>
            </a:lnSpc>
          </a:pPr>
          <a:r>
            <a:rPr lang="de-DE"/>
            <a:t>Lessons Learned</a:t>
          </a:r>
          <a:endParaRPr lang="en-US"/>
        </a:p>
      </dgm:t>
    </dgm:pt>
    <dgm:pt modelId="{2AD92717-D113-43F6-AA79-50899E6B95A9}" type="parTrans" cxnId="{1E19DA89-2CDB-40F5-BB69-EC0C60DD6F22}">
      <dgm:prSet/>
      <dgm:spPr/>
      <dgm:t>
        <a:bodyPr/>
        <a:lstStyle/>
        <a:p>
          <a:endParaRPr lang="en-US"/>
        </a:p>
      </dgm:t>
    </dgm:pt>
    <dgm:pt modelId="{C870B712-B410-4C43-BB14-AC24574BA57A}" type="sibTrans" cxnId="{1E19DA89-2CDB-40F5-BB69-EC0C60DD6F22}">
      <dgm:prSet/>
      <dgm:spPr/>
      <dgm:t>
        <a:bodyPr/>
        <a:lstStyle/>
        <a:p>
          <a:endParaRPr lang="en-US"/>
        </a:p>
      </dgm:t>
    </dgm:pt>
    <dgm:pt modelId="{0BC0264E-4031-48FB-92C0-0D953069BD47}">
      <dgm:prSet/>
      <dgm:spPr/>
      <dgm:t>
        <a:bodyPr/>
        <a:lstStyle/>
        <a:p>
          <a:pPr>
            <a:lnSpc>
              <a:spcPct val="100000"/>
            </a:lnSpc>
          </a:pPr>
          <a:r>
            <a:rPr lang="de-DE"/>
            <a:t>Was könnte ich besser machen?</a:t>
          </a:r>
          <a:endParaRPr lang="en-US"/>
        </a:p>
      </dgm:t>
    </dgm:pt>
    <dgm:pt modelId="{9BFFBCAA-BA70-4F2E-88AF-21F0E10ABEC5}" type="parTrans" cxnId="{7D029D9F-5915-4E2B-B28C-46375C89BE30}">
      <dgm:prSet/>
      <dgm:spPr/>
      <dgm:t>
        <a:bodyPr/>
        <a:lstStyle/>
        <a:p>
          <a:endParaRPr lang="en-US"/>
        </a:p>
      </dgm:t>
    </dgm:pt>
    <dgm:pt modelId="{B108D298-04AC-4C4B-9D8D-0E77D2AC1475}" type="sibTrans" cxnId="{7D029D9F-5915-4E2B-B28C-46375C89BE30}">
      <dgm:prSet/>
      <dgm:spPr/>
      <dgm:t>
        <a:bodyPr/>
        <a:lstStyle/>
        <a:p>
          <a:endParaRPr lang="en-US"/>
        </a:p>
      </dgm:t>
    </dgm:pt>
    <dgm:pt modelId="{399A6A63-10FB-40E2-A7CD-04EB6A0B5386}" type="pres">
      <dgm:prSet presAssocID="{1A85E80E-60FE-42AF-A57D-99026661842E}" presName="root" presStyleCnt="0">
        <dgm:presLayoutVars>
          <dgm:dir/>
          <dgm:resizeHandles val="exact"/>
        </dgm:presLayoutVars>
      </dgm:prSet>
      <dgm:spPr/>
    </dgm:pt>
    <dgm:pt modelId="{0C4D4F57-5C62-4C7D-B5ED-1DD5792CBD35}" type="pres">
      <dgm:prSet presAssocID="{A53B1625-ED03-464D-8EEB-634A5BD55212}" presName="compNode" presStyleCnt="0"/>
      <dgm:spPr/>
    </dgm:pt>
    <dgm:pt modelId="{1D9030F3-608B-4423-9B85-AFE29DCA6060}" type="pres">
      <dgm:prSet presAssocID="{A53B1625-ED03-464D-8EEB-634A5BD552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4A74C14D-2C11-4046-8B0C-4F0D028F99B6}" type="pres">
      <dgm:prSet presAssocID="{A53B1625-ED03-464D-8EEB-634A5BD55212}" presName="spaceRect" presStyleCnt="0"/>
      <dgm:spPr/>
    </dgm:pt>
    <dgm:pt modelId="{C77E0C38-9581-4700-A31D-D47D40FBF35B}" type="pres">
      <dgm:prSet presAssocID="{A53B1625-ED03-464D-8EEB-634A5BD55212}" presName="textRect" presStyleLbl="revTx" presStyleIdx="0" presStyleCnt="3">
        <dgm:presLayoutVars>
          <dgm:chMax val="1"/>
          <dgm:chPref val="1"/>
        </dgm:presLayoutVars>
      </dgm:prSet>
      <dgm:spPr/>
    </dgm:pt>
    <dgm:pt modelId="{68CCBE2D-FBBE-4947-A95E-D595A2881D8C}" type="pres">
      <dgm:prSet presAssocID="{7D860BA6-DB3A-4BAC-A918-F8FDA6D8DC8F}" presName="sibTrans" presStyleCnt="0"/>
      <dgm:spPr/>
    </dgm:pt>
    <dgm:pt modelId="{4A02558B-CB43-483D-A8C3-5036C131D87E}" type="pres">
      <dgm:prSet presAssocID="{86507919-8489-4063-9838-A5590A5FCBE7}" presName="compNode" presStyleCnt="0"/>
      <dgm:spPr/>
    </dgm:pt>
    <dgm:pt modelId="{8D4A28D7-9AA6-449A-ABC5-F1FF7F69359E}" type="pres">
      <dgm:prSet presAssocID="{86507919-8489-4063-9838-A5590A5FCBE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61D74C26-CF93-459C-81FB-B3657B13A822}" type="pres">
      <dgm:prSet presAssocID="{86507919-8489-4063-9838-A5590A5FCBE7}" presName="spaceRect" presStyleCnt="0"/>
      <dgm:spPr/>
    </dgm:pt>
    <dgm:pt modelId="{2E889B90-5CC2-49F1-8AB1-FAF798D0DD5C}" type="pres">
      <dgm:prSet presAssocID="{86507919-8489-4063-9838-A5590A5FCBE7}" presName="textRect" presStyleLbl="revTx" presStyleIdx="1" presStyleCnt="3">
        <dgm:presLayoutVars>
          <dgm:chMax val="1"/>
          <dgm:chPref val="1"/>
        </dgm:presLayoutVars>
      </dgm:prSet>
      <dgm:spPr/>
    </dgm:pt>
    <dgm:pt modelId="{80301504-A5E0-4BA3-AC12-15C20A8AF63B}" type="pres">
      <dgm:prSet presAssocID="{C870B712-B410-4C43-BB14-AC24574BA57A}" presName="sibTrans" presStyleCnt="0"/>
      <dgm:spPr/>
    </dgm:pt>
    <dgm:pt modelId="{3611CF8B-2A01-4AEB-B021-53D13CF01FB2}" type="pres">
      <dgm:prSet presAssocID="{0BC0264E-4031-48FB-92C0-0D953069BD47}" presName="compNode" presStyleCnt="0"/>
      <dgm:spPr/>
    </dgm:pt>
    <dgm:pt modelId="{BF0B7FE2-CC4F-4EA8-8CD7-5A93C4479358}" type="pres">
      <dgm:prSet presAssocID="{0BC0264E-4031-48FB-92C0-0D953069BD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ought bubble"/>
        </a:ext>
      </dgm:extLst>
    </dgm:pt>
    <dgm:pt modelId="{B38895B2-C4ED-49DA-9886-215E00ED0EDC}" type="pres">
      <dgm:prSet presAssocID="{0BC0264E-4031-48FB-92C0-0D953069BD47}" presName="spaceRect" presStyleCnt="0"/>
      <dgm:spPr/>
    </dgm:pt>
    <dgm:pt modelId="{06DDDAA1-B2FD-43CA-B6F3-058D856CFAD6}" type="pres">
      <dgm:prSet presAssocID="{0BC0264E-4031-48FB-92C0-0D953069BD47}" presName="textRect" presStyleLbl="revTx" presStyleIdx="2" presStyleCnt="3">
        <dgm:presLayoutVars>
          <dgm:chMax val="1"/>
          <dgm:chPref val="1"/>
        </dgm:presLayoutVars>
      </dgm:prSet>
      <dgm:spPr/>
    </dgm:pt>
  </dgm:ptLst>
  <dgm:cxnLst>
    <dgm:cxn modelId="{7278CD01-7690-4B21-97A3-43296ADA89AE}" srcId="{1A85E80E-60FE-42AF-A57D-99026661842E}" destId="{A53B1625-ED03-464D-8EEB-634A5BD55212}" srcOrd="0" destOrd="0" parTransId="{2064C1D7-FDBF-4C7A-AAE4-CA90FBAD9929}" sibTransId="{7D860BA6-DB3A-4BAC-A918-F8FDA6D8DC8F}"/>
    <dgm:cxn modelId="{8D3E4C28-2A24-4275-A704-89DED6A50566}" type="presOf" srcId="{86507919-8489-4063-9838-A5590A5FCBE7}" destId="{2E889B90-5CC2-49F1-8AB1-FAF798D0DD5C}" srcOrd="0" destOrd="0" presId="urn:microsoft.com/office/officeart/2018/2/layout/IconLabelList"/>
    <dgm:cxn modelId="{1E19DA89-2CDB-40F5-BB69-EC0C60DD6F22}" srcId="{1A85E80E-60FE-42AF-A57D-99026661842E}" destId="{86507919-8489-4063-9838-A5590A5FCBE7}" srcOrd="1" destOrd="0" parTransId="{2AD92717-D113-43F6-AA79-50899E6B95A9}" sibTransId="{C870B712-B410-4C43-BB14-AC24574BA57A}"/>
    <dgm:cxn modelId="{7D029D9F-5915-4E2B-B28C-46375C89BE30}" srcId="{1A85E80E-60FE-42AF-A57D-99026661842E}" destId="{0BC0264E-4031-48FB-92C0-0D953069BD47}" srcOrd="2" destOrd="0" parTransId="{9BFFBCAA-BA70-4F2E-88AF-21F0E10ABEC5}" sibTransId="{B108D298-04AC-4C4B-9D8D-0E77D2AC1475}"/>
    <dgm:cxn modelId="{65A08DC3-1FE9-4BCE-A5D0-75C0561C6B39}" type="presOf" srcId="{A53B1625-ED03-464D-8EEB-634A5BD55212}" destId="{C77E0C38-9581-4700-A31D-D47D40FBF35B}" srcOrd="0" destOrd="0" presId="urn:microsoft.com/office/officeart/2018/2/layout/IconLabelList"/>
    <dgm:cxn modelId="{EB05DEC8-52CF-4DA2-8D48-9028CFC72646}" type="presOf" srcId="{0BC0264E-4031-48FB-92C0-0D953069BD47}" destId="{06DDDAA1-B2FD-43CA-B6F3-058D856CFAD6}" srcOrd="0" destOrd="0" presId="urn:microsoft.com/office/officeart/2018/2/layout/IconLabelList"/>
    <dgm:cxn modelId="{BAD2F3E9-3D2D-4123-8A03-9BD805B04429}" type="presOf" srcId="{1A85E80E-60FE-42AF-A57D-99026661842E}" destId="{399A6A63-10FB-40E2-A7CD-04EB6A0B5386}" srcOrd="0" destOrd="0" presId="urn:microsoft.com/office/officeart/2018/2/layout/IconLabelList"/>
    <dgm:cxn modelId="{72E03FDE-695A-4265-AEAE-7A9E7EDFB576}" type="presParOf" srcId="{399A6A63-10FB-40E2-A7CD-04EB6A0B5386}" destId="{0C4D4F57-5C62-4C7D-B5ED-1DD5792CBD35}" srcOrd="0" destOrd="0" presId="urn:microsoft.com/office/officeart/2018/2/layout/IconLabelList"/>
    <dgm:cxn modelId="{4A26DF86-9E63-41E2-8C88-78A5D403EC3D}" type="presParOf" srcId="{0C4D4F57-5C62-4C7D-B5ED-1DD5792CBD35}" destId="{1D9030F3-608B-4423-9B85-AFE29DCA6060}" srcOrd="0" destOrd="0" presId="urn:microsoft.com/office/officeart/2018/2/layout/IconLabelList"/>
    <dgm:cxn modelId="{7B3BB056-6153-40FA-A8E4-19752CE98275}" type="presParOf" srcId="{0C4D4F57-5C62-4C7D-B5ED-1DD5792CBD35}" destId="{4A74C14D-2C11-4046-8B0C-4F0D028F99B6}" srcOrd="1" destOrd="0" presId="urn:microsoft.com/office/officeart/2018/2/layout/IconLabelList"/>
    <dgm:cxn modelId="{4D6402E8-C11F-4A4D-8687-DBC3AE287A73}" type="presParOf" srcId="{0C4D4F57-5C62-4C7D-B5ED-1DD5792CBD35}" destId="{C77E0C38-9581-4700-A31D-D47D40FBF35B}" srcOrd="2" destOrd="0" presId="urn:microsoft.com/office/officeart/2018/2/layout/IconLabelList"/>
    <dgm:cxn modelId="{D9FF9929-ADED-475F-ABC3-356949E57669}" type="presParOf" srcId="{399A6A63-10FB-40E2-A7CD-04EB6A0B5386}" destId="{68CCBE2D-FBBE-4947-A95E-D595A2881D8C}" srcOrd="1" destOrd="0" presId="urn:microsoft.com/office/officeart/2018/2/layout/IconLabelList"/>
    <dgm:cxn modelId="{A23DE7EC-0E4D-4D92-8F3C-9D1AD45F6290}" type="presParOf" srcId="{399A6A63-10FB-40E2-A7CD-04EB6A0B5386}" destId="{4A02558B-CB43-483D-A8C3-5036C131D87E}" srcOrd="2" destOrd="0" presId="urn:microsoft.com/office/officeart/2018/2/layout/IconLabelList"/>
    <dgm:cxn modelId="{3266B8A4-E82C-432B-B19E-6A2419794051}" type="presParOf" srcId="{4A02558B-CB43-483D-A8C3-5036C131D87E}" destId="{8D4A28D7-9AA6-449A-ABC5-F1FF7F69359E}" srcOrd="0" destOrd="0" presId="urn:microsoft.com/office/officeart/2018/2/layout/IconLabelList"/>
    <dgm:cxn modelId="{A8777E17-D0B5-43C1-B0EC-FBF6376DC156}" type="presParOf" srcId="{4A02558B-CB43-483D-A8C3-5036C131D87E}" destId="{61D74C26-CF93-459C-81FB-B3657B13A822}" srcOrd="1" destOrd="0" presId="urn:microsoft.com/office/officeart/2018/2/layout/IconLabelList"/>
    <dgm:cxn modelId="{DB6C3E5E-DA51-412D-B939-A87F6595FCCE}" type="presParOf" srcId="{4A02558B-CB43-483D-A8C3-5036C131D87E}" destId="{2E889B90-5CC2-49F1-8AB1-FAF798D0DD5C}" srcOrd="2" destOrd="0" presId="urn:microsoft.com/office/officeart/2018/2/layout/IconLabelList"/>
    <dgm:cxn modelId="{7F7EF515-7D99-46F0-9F52-B8E736E9679C}" type="presParOf" srcId="{399A6A63-10FB-40E2-A7CD-04EB6A0B5386}" destId="{80301504-A5E0-4BA3-AC12-15C20A8AF63B}" srcOrd="3" destOrd="0" presId="urn:microsoft.com/office/officeart/2018/2/layout/IconLabelList"/>
    <dgm:cxn modelId="{B2F0DE71-19A7-482F-BC99-8F916C665229}" type="presParOf" srcId="{399A6A63-10FB-40E2-A7CD-04EB6A0B5386}" destId="{3611CF8B-2A01-4AEB-B021-53D13CF01FB2}" srcOrd="4" destOrd="0" presId="urn:microsoft.com/office/officeart/2018/2/layout/IconLabelList"/>
    <dgm:cxn modelId="{DBEC8587-D21B-4D74-88E6-CB4892BF389C}" type="presParOf" srcId="{3611CF8B-2A01-4AEB-B021-53D13CF01FB2}" destId="{BF0B7FE2-CC4F-4EA8-8CD7-5A93C4479358}" srcOrd="0" destOrd="0" presId="urn:microsoft.com/office/officeart/2018/2/layout/IconLabelList"/>
    <dgm:cxn modelId="{A8FD87F0-2A24-44AD-B3D7-9C50DB4C6060}" type="presParOf" srcId="{3611CF8B-2A01-4AEB-B021-53D13CF01FB2}" destId="{B38895B2-C4ED-49DA-9886-215E00ED0EDC}" srcOrd="1" destOrd="0" presId="urn:microsoft.com/office/officeart/2018/2/layout/IconLabelList"/>
    <dgm:cxn modelId="{0D2E973D-B644-4430-8E15-BFE4ADDE9846}" type="presParOf" srcId="{3611CF8B-2A01-4AEB-B021-53D13CF01FB2}" destId="{06DDDAA1-B2FD-43CA-B6F3-058D856CFAD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030F3-608B-4423-9B85-AFE29DCA6060}">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E0C38-9581-4700-A31D-D47D40FBF35B}">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de-DE" sz="2300" kern="1200" dirty="0"/>
            <a:t>Neue Skills</a:t>
          </a:r>
          <a:endParaRPr lang="en-US" sz="2300" kern="1200" dirty="0"/>
        </a:p>
      </dsp:txBody>
      <dsp:txXfrm>
        <a:off x="417971" y="2644140"/>
        <a:ext cx="2889450" cy="720000"/>
      </dsp:txXfrm>
    </dsp:sp>
    <dsp:sp modelId="{8D4A28D7-9AA6-449A-ABC5-F1FF7F69359E}">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89B90-5CC2-49F1-8AB1-FAF798D0DD5C}">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de-DE" sz="2300" kern="1200"/>
            <a:t>Lessons Learned</a:t>
          </a:r>
          <a:endParaRPr lang="en-US" sz="2300" kern="1200"/>
        </a:p>
      </dsp:txBody>
      <dsp:txXfrm>
        <a:off x="3813075" y="2644140"/>
        <a:ext cx="2889450" cy="720000"/>
      </dsp:txXfrm>
    </dsp:sp>
    <dsp:sp modelId="{BF0B7FE2-CC4F-4EA8-8CD7-5A93C4479358}">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DDDAA1-B2FD-43CA-B6F3-058D856CFAD6}">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de-DE" sz="2300" kern="1200"/>
            <a:t>Was könnte ich besser machen?</a:t>
          </a:r>
          <a:endParaRPr lang="en-US" sz="2300" kern="1200"/>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B51B95F-1AF6-4C4C-93DE-3EDC44F6EA39}" type="datetimeFigureOut">
              <a:rPr lang="de-DE" smtClean="0"/>
              <a:t>01.09.22</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88A52-D7FF-2C4A-8661-D2045377CED1}" type="slidenum">
              <a:rPr lang="de-DE" smtClean="0"/>
              <a:t>‹#›</a:t>
            </a:fld>
            <a:endParaRPr lang="de-DE"/>
          </a:p>
        </p:txBody>
      </p:sp>
    </p:spTree>
    <p:extLst>
      <p:ext uri="{BB962C8B-B14F-4D97-AF65-F5344CB8AC3E}">
        <p14:creationId xmlns:p14="http://schemas.microsoft.com/office/powerpoint/2010/main" val="2607520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ypi.org/project/jira-metrics-extrac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Sehr geehrte Damen und Herren, ich heiße Sie herzlich willkommen zur kommentierten Präsentation meines T3000 Praxisprojekts.</a:t>
            </a:r>
          </a:p>
          <a:p>
            <a:r>
              <a:rPr lang="de-DE" dirty="0"/>
              <a:t>Das Thema der Präsentation und des Projekts ist “Design und Implementierung einer Anwendung zur Extraktion spezifischer Metriken von Jira“</a:t>
            </a:r>
          </a:p>
        </p:txBody>
      </p:sp>
      <p:sp>
        <p:nvSpPr>
          <p:cNvPr id="4" name="Slide Number Placeholder 3"/>
          <p:cNvSpPr>
            <a:spLocks noGrp="1"/>
          </p:cNvSpPr>
          <p:nvPr>
            <p:ph type="sldNum" sz="quarter" idx="5"/>
          </p:nvPr>
        </p:nvSpPr>
        <p:spPr/>
        <p:txBody>
          <a:bodyPr/>
          <a:lstStyle/>
          <a:p>
            <a:fld id="{24F88A52-D7FF-2C4A-8661-D2045377CED1}" type="slidenum">
              <a:rPr lang="de-DE" smtClean="0"/>
              <a:t>1</a:t>
            </a:fld>
            <a:endParaRPr lang="de-DE"/>
          </a:p>
        </p:txBody>
      </p:sp>
    </p:spTree>
    <p:extLst>
      <p:ext uri="{BB962C8B-B14F-4D97-AF65-F5344CB8AC3E}">
        <p14:creationId xmlns:p14="http://schemas.microsoft.com/office/powerpoint/2010/main" val="3185365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Um ganz kurz auf die Basis des Prototypen einzugehen, wird nachfolgend das </a:t>
            </a:r>
            <a:r>
              <a:rPr lang="de-DE" dirty="0" err="1"/>
              <a:t>jira-metrics-extract</a:t>
            </a:r>
            <a:r>
              <a:rPr lang="de-DE" dirty="0"/>
              <a:t> Tool kurz vorgestellt.</a:t>
            </a:r>
          </a:p>
          <a:p>
            <a:r>
              <a:rPr lang="de-DE" dirty="0"/>
              <a:t>Dieses ist ein </a:t>
            </a:r>
            <a:r>
              <a:rPr lang="de-DE" dirty="0" err="1"/>
              <a:t>python</a:t>
            </a:r>
            <a:r>
              <a:rPr lang="de-DE" dirty="0"/>
              <a:t> Modul, was dem Projekt </a:t>
            </a:r>
            <a:r>
              <a:rPr lang="de-DE" dirty="0" err="1"/>
              <a:t>jira-cycle-extract</a:t>
            </a:r>
            <a:r>
              <a:rPr lang="de-DE" dirty="0"/>
              <a:t> von Martin </a:t>
            </a:r>
            <a:r>
              <a:rPr lang="de-DE" dirty="0" err="1"/>
              <a:t>Aspeli</a:t>
            </a:r>
            <a:r>
              <a:rPr lang="de-DE" dirty="0"/>
              <a:t> entstammt und zur Erstellung von Metriken mit Daten aus Jira modifiziert wurde.</a:t>
            </a:r>
          </a:p>
          <a:p>
            <a:r>
              <a:rPr lang="de-DE" dirty="0"/>
              <a:t>Das Modul kann mit dem „</a:t>
            </a:r>
            <a:r>
              <a:rPr lang="de-DE" dirty="0" err="1"/>
              <a:t>pip</a:t>
            </a:r>
            <a:r>
              <a:rPr lang="de-DE" dirty="0"/>
              <a:t> </a:t>
            </a:r>
            <a:r>
              <a:rPr lang="de-DE" dirty="0" err="1"/>
              <a:t>install</a:t>
            </a:r>
            <a:r>
              <a:rPr lang="de-DE" dirty="0"/>
              <a:t>“ Befehl ganz einfach installiert werden, zusätzlich ich eine </a:t>
            </a:r>
            <a:r>
              <a:rPr lang="de-DE" dirty="0" err="1"/>
              <a:t>requirements.txt</a:t>
            </a:r>
            <a:r>
              <a:rPr lang="de-DE" dirty="0"/>
              <a:t> aus dem Repo herunterzuladen.</a:t>
            </a:r>
          </a:p>
          <a:p>
            <a:r>
              <a:rPr lang="de-DE" dirty="0"/>
              <a:t>Ein Template für die Konfigurationsdatei ist ebenfalls in der Dokumentation enthalten.</a:t>
            </a:r>
          </a:p>
          <a:p>
            <a:r>
              <a:rPr lang="de-DE" dirty="0"/>
              <a:t>Dieses Tool bildet die Grundlage für den Prototypen um bei der Machbarkeitsstudie zu große Aufwände in der Arbeit mit der Jira API zu vermeiden.</a:t>
            </a:r>
          </a:p>
        </p:txBody>
      </p:sp>
      <p:sp>
        <p:nvSpPr>
          <p:cNvPr id="4" name="Slide Number Placeholder 3"/>
          <p:cNvSpPr>
            <a:spLocks noGrp="1"/>
          </p:cNvSpPr>
          <p:nvPr>
            <p:ph type="sldNum" sz="quarter" idx="5"/>
          </p:nvPr>
        </p:nvSpPr>
        <p:spPr/>
        <p:txBody>
          <a:bodyPr/>
          <a:lstStyle/>
          <a:p>
            <a:fld id="{24F88A52-D7FF-2C4A-8661-D2045377CED1}" type="slidenum">
              <a:rPr lang="de-DE" smtClean="0"/>
              <a:t>10</a:t>
            </a:fld>
            <a:endParaRPr lang="de-DE"/>
          </a:p>
        </p:txBody>
      </p:sp>
    </p:spTree>
    <p:extLst>
      <p:ext uri="{BB962C8B-B14F-4D97-AF65-F5344CB8AC3E}">
        <p14:creationId xmlns:p14="http://schemas.microsoft.com/office/powerpoint/2010/main" val="1670610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Nachfolgend möchte ich zusammenfassen, welches Ergebnis in den fünf Wochen im Praxiseinsatz erzielt wurden, beziehungsweise welche Ausgabe der Prototyp in der Lage ist zu erzeugen.</a:t>
            </a:r>
          </a:p>
        </p:txBody>
      </p:sp>
      <p:sp>
        <p:nvSpPr>
          <p:cNvPr id="4" name="Slide Number Placeholder 3"/>
          <p:cNvSpPr>
            <a:spLocks noGrp="1"/>
          </p:cNvSpPr>
          <p:nvPr>
            <p:ph type="sldNum" sz="quarter" idx="5"/>
          </p:nvPr>
        </p:nvSpPr>
        <p:spPr/>
        <p:txBody>
          <a:bodyPr/>
          <a:lstStyle/>
          <a:p>
            <a:fld id="{24F88A52-D7FF-2C4A-8661-D2045377CED1}" type="slidenum">
              <a:rPr lang="de-DE" smtClean="0"/>
              <a:t>11</a:t>
            </a:fld>
            <a:endParaRPr lang="de-DE"/>
          </a:p>
        </p:txBody>
      </p:sp>
    </p:spTree>
    <p:extLst>
      <p:ext uri="{BB962C8B-B14F-4D97-AF65-F5344CB8AC3E}">
        <p14:creationId xmlns:p14="http://schemas.microsoft.com/office/powerpoint/2010/main" val="2623113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Ist die Anwendung erfolgreich durchgelaufen erscheinen im Verzeichnis neue Dateien. Name und Anzahl dieser Dateien variieren je nach Angaben in der Konfigurationsdatei.</a:t>
            </a:r>
          </a:p>
          <a:p>
            <a:endParaRPr lang="de-DE" dirty="0"/>
          </a:p>
          <a:p>
            <a:r>
              <a:rPr lang="de-DE" dirty="0"/>
              <a:t>Die Dateinamen enthalten das Jahr, sofern in der Konfiguration angegeben, das Projektkürzel und die </a:t>
            </a:r>
            <a:r>
              <a:rPr lang="de-DE" dirty="0" err="1"/>
              <a:t>Issuetypes</a:t>
            </a:r>
            <a:r>
              <a:rPr lang="de-DE" dirty="0"/>
              <a:t> die gegeneinander abgeglichen werden sollen.</a:t>
            </a:r>
          </a:p>
          <a:p>
            <a:r>
              <a:rPr lang="de-DE" dirty="0"/>
              <a:t>Diese erzeugten .</a:t>
            </a:r>
            <a:r>
              <a:rPr lang="de-DE" dirty="0" err="1"/>
              <a:t>csv</a:t>
            </a:r>
            <a:r>
              <a:rPr lang="de-DE" dirty="0"/>
              <a:t>-Files können dann in Excel exportiert und dort visualisiert werden.</a:t>
            </a:r>
          </a:p>
        </p:txBody>
      </p:sp>
      <p:sp>
        <p:nvSpPr>
          <p:cNvPr id="4" name="Slide Number Placeholder 3"/>
          <p:cNvSpPr>
            <a:spLocks noGrp="1"/>
          </p:cNvSpPr>
          <p:nvPr>
            <p:ph type="sldNum" sz="quarter" idx="5"/>
          </p:nvPr>
        </p:nvSpPr>
        <p:spPr/>
        <p:txBody>
          <a:bodyPr/>
          <a:lstStyle/>
          <a:p>
            <a:fld id="{24F88A52-D7FF-2C4A-8661-D2045377CED1}" type="slidenum">
              <a:rPr lang="de-DE" smtClean="0"/>
              <a:t>12</a:t>
            </a:fld>
            <a:endParaRPr lang="de-DE"/>
          </a:p>
        </p:txBody>
      </p:sp>
    </p:spTree>
    <p:extLst>
      <p:ext uri="{BB962C8B-B14F-4D97-AF65-F5344CB8AC3E}">
        <p14:creationId xmlns:p14="http://schemas.microsoft.com/office/powerpoint/2010/main" val="340462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Da das Ergebnis nur ein Prototyp beziehungsweise eine Art Machbarkeitsstudie zur Untersuchung des Aufwands ist, sind vor allem die daraus resultierenden Erkenntnisse von hoher Bedeutung.</a:t>
            </a:r>
          </a:p>
          <a:p>
            <a:endParaRPr lang="de-DE" dirty="0"/>
          </a:p>
          <a:p>
            <a:r>
              <a:rPr lang="de-DE" dirty="0"/>
              <a:t>Die Umsetzung eines Metrik </a:t>
            </a:r>
            <a:r>
              <a:rPr lang="de-DE" dirty="0" err="1"/>
              <a:t>Exporters</a:t>
            </a:r>
            <a:r>
              <a:rPr lang="de-DE" dirty="0"/>
              <a:t> scheint grundsätzlich einfach zu sein, das verwendete </a:t>
            </a:r>
            <a:r>
              <a:rPr lang="de-DE" dirty="0" err="1"/>
              <a:t>python</a:t>
            </a:r>
            <a:r>
              <a:rPr lang="de-DE" dirty="0"/>
              <a:t> Modul, welches die Kommunikation mit der Jira API übernimmt ist jedoch nicht die optimale Lösung.</a:t>
            </a:r>
          </a:p>
          <a:p>
            <a:r>
              <a:rPr lang="de-DE" dirty="0"/>
              <a:t>Der Zeitaufwand für die Extraktion scheint exponentiell mit der Anzahl der Projekte zu steigen, da das Tool nicht vorselektiert, sondern alle Daten zu einem Projekt herunterlädt und danach erst filtert.</a:t>
            </a:r>
          </a:p>
          <a:p>
            <a:r>
              <a:rPr lang="de-DE" dirty="0"/>
              <a:t>Somit ist das Tool für mehr als drei gleichzeitige Projekte nicht zu verwenden.</a:t>
            </a:r>
          </a:p>
          <a:p>
            <a:endParaRPr lang="de-DE" dirty="0"/>
          </a:p>
          <a:p>
            <a:r>
              <a:rPr lang="de-DE" dirty="0"/>
              <a:t>Der nächste Ansatz sollte die direkte Einbindung der Jira API sein. Nicht benötigte Daten würden dann nicht mehr runtergeladen und das Tool wäre flexibler zu gestalten.</a:t>
            </a:r>
          </a:p>
        </p:txBody>
      </p:sp>
      <p:sp>
        <p:nvSpPr>
          <p:cNvPr id="4" name="Slide Number Placeholder 3"/>
          <p:cNvSpPr>
            <a:spLocks noGrp="1"/>
          </p:cNvSpPr>
          <p:nvPr>
            <p:ph type="sldNum" sz="quarter" idx="5"/>
          </p:nvPr>
        </p:nvSpPr>
        <p:spPr/>
        <p:txBody>
          <a:bodyPr/>
          <a:lstStyle/>
          <a:p>
            <a:fld id="{24F88A52-D7FF-2C4A-8661-D2045377CED1}" type="slidenum">
              <a:rPr lang="de-DE" smtClean="0"/>
              <a:t>13</a:t>
            </a:fld>
            <a:endParaRPr lang="de-DE"/>
          </a:p>
        </p:txBody>
      </p:sp>
    </p:spTree>
    <p:extLst>
      <p:ext uri="{BB962C8B-B14F-4D97-AF65-F5344CB8AC3E}">
        <p14:creationId xmlns:p14="http://schemas.microsoft.com/office/powerpoint/2010/main" val="19326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Bevor ich den Vortrag mit einem Ausblick auf die Zukunft abschließe möchte ich das Praxisprojekt rückblickend betrachten.</a:t>
            </a:r>
          </a:p>
          <a:p>
            <a:r>
              <a:rPr lang="de-DE" dirty="0"/>
              <a:t>Ich habe einige neue Skills gelernt und meine Kenntnisse erweitert, sei es in der Entwicklung eines Python Scripts oder durch regelmäßiges Feedback meines Betreuers.</a:t>
            </a:r>
          </a:p>
          <a:p>
            <a:r>
              <a:rPr lang="de-DE" dirty="0"/>
              <a:t>Was ich als </a:t>
            </a:r>
            <a:r>
              <a:rPr lang="de-DE" dirty="0" err="1"/>
              <a:t>Lessons</a:t>
            </a:r>
            <a:r>
              <a:rPr lang="de-DE" dirty="0"/>
              <a:t> </a:t>
            </a:r>
            <a:r>
              <a:rPr lang="de-DE" dirty="0" err="1"/>
              <a:t>Learned</a:t>
            </a:r>
            <a:r>
              <a:rPr lang="de-DE" dirty="0"/>
              <a:t> aus dem Projekt mitnehme ist, dass es nicht immer so einfach ist, an der ursprünglich festgelegten Entwicklungsmethode festzuhalten. So war es in diesem Fall so, dass mein Betreuer als Project </a:t>
            </a:r>
            <a:r>
              <a:rPr lang="de-DE" dirty="0" err="1"/>
              <a:t>Owner</a:t>
            </a:r>
            <a:r>
              <a:rPr lang="de-DE" dirty="0"/>
              <a:t> und ich als einziges Teammitglied eine ganz andere Kommunikation hatten und das Führen eines Kanban Boards und Planen von Sprints sehr schnell untergegangen ist. Letztendlich wurde das Projekt von mir ohne richtige Sprintplanung programmiert und wann immer Fortschritte gemacht wurden oder Fragen aufkamen an meinen Betreuer </a:t>
            </a:r>
            <a:r>
              <a:rPr lang="de-DE" dirty="0" err="1"/>
              <a:t>reported</a:t>
            </a:r>
            <a:r>
              <a:rPr lang="de-DE" dirty="0"/>
              <a:t>.</a:t>
            </a:r>
          </a:p>
          <a:p>
            <a:r>
              <a:rPr lang="de-DE" dirty="0"/>
              <a:t>Außerdem habe ich für mich gelernt, dass ich noch deutlich mehr Feedback aus dem Team hätte holen können, zum Beispiel von Kollegen, die schon Erfahrung mit der Jira API gesammelt haben. Darüber hinaus wäre eine Orientierung an bestehenden Lösungen als Grundlage sinnvoll gewesen unter dem Aspekt der Wiederverwendung im Software Engineering, wie es zum Beispiel in der Software Engineering Vorlesung vermittelt wurde.</a:t>
            </a:r>
          </a:p>
        </p:txBody>
      </p:sp>
      <p:sp>
        <p:nvSpPr>
          <p:cNvPr id="4" name="Slide Number Placeholder 3"/>
          <p:cNvSpPr>
            <a:spLocks noGrp="1"/>
          </p:cNvSpPr>
          <p:nvPr>
            <p:ph type="sldNum" sz="quarter" idx="5"/>
          </p:nvPr>
        </p:nvSpPr>
        <p:spPr/>
        <p:txBody>
          <a:bodyPr/>
          <a:lstStyle/>
          <a:p>
            <a:fld id="{24F88A52-D7FF-2C4A-8661-D2045377CED1}" type="slidenum">
              <a:rPr lang="de-DE" smtClean="0"/>
              <a:t>14</a:t>
            </a:fld>
            <a:endParaRPr lang="de-DE"/>
          </a:p>
        </p:txBody>
      </p:sp>
    </p:spTree>
    <p:extLst>
      <p:ext uri="{BB962C8B-B14F-4D97-AF65-F5344CB8AC3E}">
        <p14:creationId xmlns:p14="http://schemas.microsoft.com/office/powerpoint/2010/main" val="1699120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Abschließend möchte ich einen kurzen Ausblick auf die Zukunft der Anwendung geben.</a:t>
            </a:r>
          </a:p>
          <a:p>
            <a:r>
              <a:rPr lang="de-DE" dirty="0"/>
              <a:t>Direkt in Anschluss an den Praxiseinsatz wird die Anwendung vom Projektteam getestet.</a:t>
            </a:r>
          </a:p>
          <a:p>
            <a:r>
              <a:rPr lang="de-DE" dirty="0"/>
              <a:t>Darüber hinaus geht aus den während der Entwicklung gewonnenen Erkenntnissen hervor, dass das erzielte Ergebnis zwar ein guter Prototyp für die Machbarkeitsfrage ist, es diesem jedoch an Effizienz fehlt.</a:t>
            </a:r>
          </a:p>
          <a:p>
            <a:r>
              <a:rPr lang="de-DE" dirty="0"/>
              <a:t>Dafür soll in Zukunft eine überarbeitete Version entwickelt werden, in welcher die Jira API direkt implementiert wird und die Kommunikation damit erleichtert wird. Dies könnte zum Beispiel durch einen weiteren Bachelorstudenten umgesetzt werden.</a:t>
            </a:r>
          </a:p>
          <a:p>
            <a:r>
              <a:rPr lang="de-DE" dirty="0"/>
              <a:t>Langfristig ist darüber hinaus das Ziel die Anwendung über die Cloud verfügbar zu machen, damit keine Abhängigkeiten von den lokalen Systemen entstehen.</a:t>
            </a:r>
          </a:p>
        </p:txBody>
      </p:sp>
      <p:sp>
        <p:nvSpPr>
          <p:cNvPr id="4" name="Slide Number Placeholder 3"/>
          <p:cNvSpPr>
            <a:spLocks noGrp="1"/>
          </p:cNvSpPr>
          <p:nvPr>
            <p:ph type="sldNum" sz="quarter" idx="5"/>
          </p:nvPr>
        </p:nvSpPr>
        <p:spPr/>
        <p:txBody>
          <a:bodyPr/>
          <a:lstStyle/>
          <a:p>
            <a:fld id="{24F88A52-D7FF-2C4A-8661-D2045377CED1}" type="slidenum">
              <a:rPr lang="de-DE" smtClean="0"/>
              <a:t>15</a:t>
            </a:fld>
            <a:endParaRPr lang="de-DE"/>
          </a:p>
        </p:txBody>
      </p:sp>
    </p:spTree>
    <p:extLst>
      <p:ext uri="{BB962C8B-B14F-4D97-AF65-F5344CB8AC3E}">
        <p14:creationId xmlns:p14="http://schemas.microsoft.com/office/powerpoint/2010/main" val="1766927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Damit kommt die kommentierte Präsentation meines Praxisprojekts zu ihrem Ende.</a:t>
            </a:r>
          </a:p>
          <a:p>
            <a:endParaRPr lang="de-DE" dirty="0"/>
          </a:p>
          <a:p>
            <a:r>
              <a:rPr lang="de-DE" dirty="0"/>
              <a:t>Vielen Dank für Ihr Interesse!</a:t>
            </a:r>
          </a:p>
        </p:txBody>
      </p:sp>
      <p:sp>
        <p:nvSpPr>
          <p:cNvPr id="4" name="Slide Number Placeholder 3"/>
          <p:cNvSpPr>
            <a:spLocks noGrp="1"/>
          </p:cNvSpPr>
          <p:nvPr>
            <p:ph type="sldNum" sz="quarter" idx="5"/>
          </p:nvPr>
        </p:nvSpPr>
        <p:spPr/>
        <p:txBody>
          <a:bodyPr/>
          <a:lstStyle/>
          <a:p>
            <a:fld id="{24F88A52-D7FF-2C4A-8661-D2045377CED1}" type="slidenum">
              <a:rPr lang="de-DE" smtClean="0"/>
              <a:t>16</a:t>
            </a:fld>
            <a:endParaRPr lang="de-DE"/>
          </a:p>
        </p:txBody>
      </p:sp>
    </p:spTree>
    <p:extLst>
      <p:ext uri="{BB962C8B-B14F-4D97-AF65-F5344CB8AC3E}">
        <p14:creationId xmlns:p14="http://schemas.microsoft.com/office/powerpoint/2010/main" val="1340934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finden Sie die für die Präsentation verwendeten Quellen.</a:t>
            </a:r>
          </a:p>
        </p:txBody>
      </p:sp>
      <p:sp>
        <p:nvSpPr>
          <p:cNvPr id="4" name="Slide Number Placeholder 3"/>
          <p:cNvSpPr>
            <a:spLocks noGrp="1"/>
          </p:cNvSpPr>
          <p:nvPr>
            <p:ph type="sldNum" sz="quarter" idx="5"/>
          </p:nvPr>
        </p:nvSpPr>
        <p:spPr/>
        <p:txBody>
          <a:bodyPr/>
          <a:lstStyle/>
          <a:p>
            <a:fld id="{24F88A52-D7FF-2C4A-8661-D2045377CED1}" type="slidenum">
              <a:rPr lang="de-DE" smtClean="0"/>
              <a:t>17</a:t>
            </a:fld>
            <a:endParaRPr lang="de-DE"/>
          </a:p>
        </p:txBody>
      </p:sp>
    </p:spTree>
    <p:extLst>
      <p:ext uri="{BB962C8B-B14F-4D97-AF65-F5344CB8AC3E}">
        <p14:creationId xmlns:p14="http://schemas.microsoft.com/office/powerpoint/2010/main" val="2196356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Zuerst möchte ich Ihnen einen kurzen Überblick über die Inhalte meiner Präsentation geben.</a:t>
            </a:r>
          </a:p>
          <a:p>
            <a:endParaRPr lang="de-DE" dirty="0"/>
          </a:p>
          <a:p>
            <a:r>
              <a:rPr lang="de-DE" dirty="0"/>
              <a:t>Anfangen werde ich mit einer Einleitung um einen Einblick in die Projektumgebung zu geben, gefolgt von der Problemstellung.</a:t>
            </a:r>
          </a:p>
          <a:p>
            <a:endParaRPr lang="de-DE" dirty="0"/>
          </a:p>
          <a:p>
            <a:r>
              <a:rPr lang="de-DE" dirty="0"/>
              <a:t>Danach werde ich auf die Aufgabenstellung beziehungsweise das Ziel des Projekts eingehen und einen konzeptuellen Entwurf der Anwendung präsentierten, bevor ich Ihnen einen Einblick in die Entwicklung der Anwendung gebe.</a:t>
            </a:r>
          </a:p>
          <a:p>
            <a:endParaRPr lang="de-DE" dirty="0"/>
          </a:p>
          <a:p>
            <a:r>
              <a:rPr lang="de-DE" dirty="0"/>
              <a:t>Abschließend möchte ich das Ergebnis präsentieren und den Vortrag mit einer kritischen Würdigung und einem Ausblick für die Zukunft abschließen.</a:t>
            </a:r>
          </a:p>
        </p:txBody>
      </p:sp>
      <p:sp>
        <p:nvSpPr>
          <p:cNvPr id="4" name="Slide Number Placeholder 3"/>
          <p:cNvSpPr>
            <a:spLocks noGrp="1"/>
          </p:cNvSpPr>
          <p:nvPr>
            <p:ph type="sldNum" sz="quarter" idx="5"/>
          </p:nvPr>
        </p:nvSpPr>
        <p:spPr/>
        <p:txBody>
          <a:bodyPr/>
          <a:lstStyle/>
          <a:p>
            <a:fld id="{24F88A52-D7FF-2C4A-8661-D2045377CED1}" type="slidenum">
              <a:rPr lang="de-DE" smtClean="0"/>
              <a:t>2</a:t>
            </a:fld>
            <a:endParaRPr lang="de-DE"/>
          </a:p>
        </p:txBody>
      </p:sp>
    </p:spTree>
    <p:extLst>
      <p:ext uri="{BB962C8B-B14F-4D97-AF65-F5344CB8AC3E}">
        <p14:creationId xmlns:p14="http://schemas.microsoft.com/office/powerpoint/2010/main" val="422579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Der Einsatzort meines fünften Praxiseinsatzes war der Daimler Account von IBM Consulting (ehemals GBS), einer der Geschäftsbereiche der IBM. Offiziell sind die meisten Kollegen des Daimler Accounts in </a:t>
            </a:r>
            <a:r>
              <a:rPr lang="de-DE" dirty="0" err="1"/>
              <a:t>Ehningen</a:t>
            </a:r>
            <a:r>
              <a:rPr lang="de-DE" dirty="0"/>
              <a:t> stationiert, Pandemie bedingt fand der Praxiseinsatz jedoch größtenteils im Home Office statt.</a:t>
            </a:r>
          </a:p>
          <a:p>
            <a:r>
              <a:rPr lang="de-DE" dirty="0"/>
              <a:t>Das Projekt fand in der XENTRY Projektumgebung statt. XENTRY ist die Aftersales Software von Daimler und wird auch auch für meine anstehende Bachelorarbeit die Projektumgebung bilden.</a:t>
            </a:r>
          </a:p>
          <a:p>
            <a:endParaRPr lang="de-DE" dirty="0"/>
          </a:p>
          <a:p>
            <a:r>
              <a:rPr lang="de-DE" dirty="0"/>
              <a:t>Das Team bestand in diesem kleinen Projekt nur aus meinem Betreuer als </a:t>
            </a:r>
            <a:r>
              <a:rPr lang="de-DE" dirty="0" err="1"/>
              <a:t>Projectowner</a:t>
            </a:r>
            <a:r>
              <a:rPr lang="de-DE" dirty="0"/>
              <a:t> und mir als Entwickler.</a:t>
            </a:r>
          </a:p>
          <a:p>
            <a:r>
              <a:rPr lang="de-DE" dirty="0"/>
              <a:t>Ziel der Projekts war die Entwicklung einer Anwendung zur Extraktion von Metriken aus Jira und Vorbereitung der extrahierten Daten zur Verarbeitung in Excel.</a:t>
            </a:r>
          </a:p>
        </p:txBody>
      </p:sp>
      <p:sp>
        <p:nvSpPr>
          <p:cNvPr id="4" name="Slide Number Placeholder 3"/>
          <p:cNvSpPr>
            <a:spLocks noGrp="1"/>
          </p:cNvSpPr>
          <p:nvPr>
            <p:ph type="sldNum" sz="quarter" idx="5"/>
          </p:nvPr>
        </p:nvSpPr>
        <p:spPr/>
        <p:txBody>
          <a:bodyPr/>
          <a:lstStyle/>
          <a:p>
            <a:fld id="{24F88A52-D7FF-2C4A-8661-D2045377CED1}" type="slidenum">
              <a:rPr lang="de-DE" smtClean="0"/>
              <a:t>3</a:t>
            </a:fld>
            <a:endParaRPr lang="de-DE"/>
          </a:p>
        </p:txBody>
      </p:sp>
    </p:spTree>
    <p:extLst>
      <p:ext uri="{BB962C8B-B14F-4D97-AF65-F5344CB8AC3E}">
        <p14:creationId xmlns:p14="http://schemas.microsoft.com/office/powerpoint/2010/main" val="1416047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Kommen wir nun zur gegebenen Problemstellung für das Praxisprojekt.</a:t>
            </a:r>
          </a:p>
          <a:p>
            <a:endParaRPr lang="de-DE" dirty="0"/>
          </a:p>
          <a:p>
            <a:r>
              <a:rPr lang="de-DE" dirty="0"/>
              <a:t>Im Projektmanagement in Aftersales ist eine regelmäßige Berichterstattung sowohl im Team als auch beim Kunden obligatorisch. Hierzu werden verschiedene Metriken aus Jira exportiert, da dieses als Projektmanagementplattform verwendet wird.</a:t>
            </a:r>
          </a:p>
          <a:p>
            <a:r>
              <a:rPr lang="de-DE" dirty="0"/>
              <a:t>Aktuell müssen diese Metriken für jedes Team und jeden </a:t>
            </a:r>
            <a:r>
              <a:rPr lang="de-DE" dirty="0" err="1"/>
              <a:t>Issuetype</a:t>
            </a:r>
            <a:r>
              <a:rPr lang="de-DE" dirty="0"/>
              <a:t> manuell und einzeln heruntergeladen, händisch sortiert und zur Visualisierung vorbereitet werden.</a:t>
            </a:r>
          </a:p>
          <a:p>
            <a:endParaRPr lang="de-DE" dirty="0"/>
          </a:p>
          <a:p>
            <a:r>
              <a:rPr lang="de-DE" dirty="0"/>
              <a:t>Diese manuellen Aufwände sollen reduziert werden und durch ein Tool ersetzt werden, welches mithilfe einer Konfigurationsdatei die Metriken aus verschiedenen Projekten exportiert, nach </a:t>
            </a:r>
            <a:r>
              <a:rPr lang="de-DE" dirty="0" err="1"/>
              <a:t>Issuetype</a:t>
            </a:r>
            <a:r>
              <a:rPr lang="de-DE" dirty="0"/>
              <a:t> und/oder Datum sortiert und in einer .</a:t>
            </a:r>
            <a:r>
              <a:rPr lang="de-DE" dirty="0" err="1"/>
              <a:t>csv</a:t>
            </a:r>
            <a:r>
              <a:rPr lang="de-DE" dirty="0"/>
              <a:t>-File zur Visualisierung in Excel vorbereitet.</a:t>
            </a:r>
          </a:p>
        </p:txBody>
      </p:sp>
      <p:sp>
        <p:nvSpPr>
          <p:cNvPr id="4" name="Slide Number Placeholder 3"/>
          <p:cNvSpPr>
            <a:spLocks noGrp="1"/>
          </p:cNvSpPr>
          <p:nvPr>
            <p:ph type="sldNum" sz="quarter" idx="5"/>
          </p:nvPr>
        </p:nvSpPr>
        <p:spPr/>
        <p:txBody>
          <a:bodyPr/>
          <a:lstStyle/>
          <a:p>
            <a:fld id="{24F88A52-D7FF-2C4A-8661-D2045377CED1}" type="slidenum">
              <a:rPr lang="de-DE" smtClean="0"/>
              <a:t>4</a:t>
            </a:fld>
            <a:endParaRPr lang="de-DE"/>
          </a:p>
        </p:txBody>
      </p:sp>
    </p:spTree>
    <p:extLst>
      <p:ext uri="{BB962C8B-B14F-4D97-AF65-F5344CB8AC3E}">
        <p14:creationId xmlns:p14="http://schemas.microsoft.com/office/powerpoint/2010/main" val="1186365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Nachdem ich nun einen Überblick über die aktuelle Problemstellung und die Notwendigkeit manueller Aufwände gegeben habe, möchte ich die genaue Aufgabenstellung beziehungsweise das Ziel des Projekts vorstellen.</a:t>
            </a:r>
          </a:p>
          <a:p>
            <a:endParaRPr lang="de-DE" dirty="0"/>
          </a:p>
          <a:p>
            <a:r>
              <a:rPr lang="de-DE" dirty="0"/>
              <a:t>Ziel ist es, die manuellen Aufwände durch den </a:t>
            </a:r>
            <a:r>
              <a:rPr lang="de-DE" dirty="0" err="1"/>
              <a:t>jira-metric-exporter</a:t>
            </a:r>
            <a:r>
              <a:rPr lang="de-DE" dirty="0"/>
              <a:t> zu reduzieren. Die Anwendung soll die Metriken mithilfe einer Konfigurationsdatei automatisiert aus Jira in .</a:t>
            </a:r>
            <a:r>
              <a:rPr lang="de-DE" dirty="0" err="1"/>
              <a:t>csv</a:t>
            </a:r>
            <a:r>
              <a:rPr lang="de-DE" dirty="0"/>
              <a:t>-Files exportieren um diese dann in Excel visualisieren zu können.</a:t>
            </a:r>
          </a:p>
          <a:p>
            <a:endParaRPr lang="de-DE" dirty="0"/>
          </a:p>
          <a:p>
            <a:r>
              <a:rPr lang="de-DE" dirty="0"/>
              <a:t>Der Name der Anwendung ist vorerst noch unter Vorbehalt, da dieser erstmal nur grundsätzlich die Funktionalität dieser beschreibt.</a:t>
            </a:r>
          </a:p>
        </p:txBody>
      </p:sp>
      <p:sp>
        <p:nvSpPr>
          <p:cNvPr id="4" name="Slide Number Placeholder 3"/>
          <p:cNvSpPr>
            <a:spLocks noGrp="1"/>
          </p:cNvSpPr>
          <p:nvPr>
            <p:ph type="sldNum" sz="quarter" idx="5"/>
          </p:nvPr>
        </p:nvSpPr>
        <p:spPr/>
        <p:txBody>
          <a:bodyPr/>
          <a:lstStyle/>
          <a:p>
            <a:fld id="{24F88A52-D7FF-2C4A-8661-D2045377CED1}" type="slidenum">
              <a:rPr lang="de-DE" smtClean="0"/>
              <a:t>5</a:t>
            </a:fld>
            <a:endParaRPr lang="de-DE"/>
          </a:p>
        </p:txBody>
      </p:sp>
    </p:spTree>
    <p:extLst>
      <p:ext uri="{BB962C8B-B14F-4D97-AF65-F5344CB8AC3E}">
        <p14:creationId xmlns:p14="http://schemas.microsoft.com/office/powerpoint/2010/main" val="2665444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Bevor mit der Entwicklung der Anwendung gestartet wurde, wurde ein grober, konzeptueller Entwurf skizziert, um die Funktionsweise besser verstehen zu können.</a:t>
            </a:r>
          </a:p>
          <a:p>
            <a:endParaRPr lang="de-DE" dirty="0"/>
          </a:p>
          <a:p>
            <a:r>
              <a:rPr lang="de-DE" dirty="0"/>
              <a:t>Im Zentrum steht der </a:t>
            </a:r>
            <a:r>
              <a:rPr lang="de-DE" dirty="0" err="1"/>
              <a:t>jira-metric-exporter</a:t>
            </a:r>
            <a:r>
              <a:rPr lang="de-DE" dirty="0"/>
              <a:t> als </a:t>
            </a:r>
            <a:r>
              <a:rPr lang="de-DE" dirty="0" err="1"/>
              <a:t>python</a:t>
            </a:r>
            <a:r>
              <a:rPr lang="de-DE" dirty="0"/>
              <a:t> Anwendung. Diese soll über die Konsole gestartet werden können oder über das Hochladen einer Konfigurationsdatei in den vorgesehenen Box Ordner getriggert werden.</a:t>
            </a:r>
          </a:p>
          <a:p>
            <a:r>
              <a:rPr lang="de-DE" dirty="0"/>
              <a:t>Die Ergebnisse sollen entsprechend in das lokale Verzeichnis des Anwenders oder einen Box Ordner gespeichert werden.</a:t>
            </a:r>
          </a:p>
          <a:p>
            <a:endParaRPr lang="de-DE" dirty="0"/>
          </a:p>
          <a:p>
            <a:r>
              <a:rPr lang="de-DE" dirty="0"/>
              <a:t>Die Jira API soll die Schnittstelle zu Jira bilden, von dort werden die Metriken aus den Projekten geladen.</a:t>
            </a:r>
          </a:p>
        </p:txBody>
      </p:sp>
      <p:sp>
        <p:nvSpPr>
          <p:cNvPr id="4" name="Slide Number Placeholder 3"/>
          <p:cNvSpPr>
            <a:spLocks noGrp="1"/>
          </p:cNvSpPr>
          <p:nvPr>
            <p:ph type="sldNum" sz="quarter" idx="5"/>
          </p:nvPr>
        </p:nvSpPr>
        <p:spPr/>
        <p:txBody>
          <a:bodyPr/>
          <a:lstStyle/>
          <a:p>
            <a:fld id="{24F88A52-D7FF-2C4A-8661-D2045377CED1}" type="slidenum">
              <a:rPr lang="de-DE" smtClean="0"/>
              <a:t>6</a:t>
            </a:fld>
            <a:endParaRPr lang="de-DE"/>
          </a:p>
        </p:txBody>
      </p:sp>
    </p:spTree>
    <p:extLst>
      <p:ext uri="{BB962C8B-B14F-4D97-AF65-F5344CB8AC3E}">
        <p14:creationId xmlns:p14="http://schemas.microsoft.com/office/powerpoint/2010/main" val="93313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Als Entwicklungsmethode für die Anwendung war </a:t>
            </a:r>
            <a:r>
              <a:rPr lang="de-DE" dirty="0" err="1"/>
              <a:t>Scrum</a:t>
            </a:r>
            <a:r>
              <a:rPr lang="de-DE" dirty="0"/>
              <a:t> vorgesehen.</a:t>
            </a:r>
          </a:p>
          <a:p>
            <a:r>
              <a:rPr lang="de-DE" dirty="0" err="1"/>
              <a:t>Scrum</a:t>
            </a:r>
            <a:r>
              <a:rPr lang="de-DE" dirty="0"/>
              <a:t> ist ein agiles Framework für Management des Arbeitsfortschritts in Teams. Hierbei wird das Team in verschiedene Rollen aufgeteilt. Der </a:t>
            </a:r>
            <a:r>
              <a:rPr lang="de-DE" dirty="0" err="1"/>
              <a:t>Prdouct</a:t>
            </a:r>
            <a:r>
              <a:rPr lang="de-DE" dirty="0"/>
              <a:t> </a:t>
            </a:r>
            <a:r>
              <a:rPr lang="de-DE" dirty="0" err="1"/>
              <a:t>Owner</a:t>
            </a:r>
            <a:r>
              <a:rPr lang="de-DE" dirty="0"/>
              <a:t>, in diesem Fall der Betreuer des Projekts als Manager und Auftragsgeber, der </a:t>
            </a:r>
            <a:r>
              <a:rPr lang="de-DE" dirty="0" err="1"/>
              <a:t>Scrum</a:t>
            </a:r>
            <a:r>
              <a:rPr lang="de-DE" dirty="0"/>
              <a:t> Master, der die Einhaltung der Prozesse des </a:t>
            </a:r>
            <a:r>
              <a:rPr lang="de-DE" dirty="0" err="1"/>
              <a:t>Scrum</a:t>
            </a:r>
            <a:r>
              <a:rPr lang="de-DE" dirty="0"/>
              <a:t> Framework „überwacht“ und das </a:t>
            </a:r>
            <a:r>
              <a:rPr lang="de-DE" dirty="0" err="1"/>
              <a:t>Scrum</a:t>
            </a:r>
            <a:r>
              <a:rPr lang="de-DE" dirty="0"/>
              <a:t> Team, welches die Planung der Sprints, die Abstimmung und die eigentliche Entwicklungsarbeit erledigt.</a:t>
            </a:r>
          </a:p>
          <a:p>
            <a:r>
              <a:rPr lang="de-DE" dirty="0"/>
              <a:t>Der Ablauf für </a:t>
            </a:r>
            <a:r>
              <a:rPr lang="de-DE" dirty="0" err="1"/>
              <a:t>Scrum</a:t>
            </a:r>
            <a:r>
              <a:rPr lang="de-DE" dirty="0"/>
              <a:t> ist immer vergleichbar. Zu Anfang eines Projektes wird im Backlog der geplante Entwicklungsprozess in viele Teilaufgaben unterteilt. In den jeweiligen Sprints wird dann geplant, wie viele dieser innerhalb dieser zu erledigen sind. Dazu werden die Teilaufgaben zum einen nach Relevanz und zum anderen nach Zeitaufwand sortiert. Ein Sprint geht üblicher Weise über eine Dauer von zwei bis Maximal vier Wochen. Dieser Zeitraum ist nicht flexibel. Hat man sich also auf zwei Wochen geeinigt, ist der Sprint auch danach vorbei und nicht erledigte Aufgaben müssen in den nächsten Sprint verschoben </a:t>
            </a:r>
            <a:r>
              <a:rPr lang="de-DE"/>
              <a:t>werden.</a:t>
            </a:r>
            <a:endParaRPr lang="de-DE" dirty="0"/>
          </a:p>
          <a:p>
            <a:r>
              <a:rPr lang="de-DE" dirty="0"/>
              <a:t>Zum Ende eines Sprint gibt es ein Sprint Review, wo die Ergebnisse zusammengetragen werden und eine Sprint Retrospektive in welcher geschaut wird, wie realistisch die Sprintplanung war und ob alle Teilaufgaben machbar waren und erledigt wurden.</a:t>
            </a:r>
          </a:p>
        </p:txBody>
      </p:sp>
      <p:sp>
        <p:nvSpPr>
          <p:cNvPr id="4" name="Slide Number Placeholder 3"/>
          <p:cNvSpPr>
            <a:spLocks noGrp="1"/>
          </p:cNvSpPr>
          <p:nvPr>
            <p:ph type="sldNum" sz="quarter" idx="5"/>
          </p:nvPr>
        </p:nvSpPr>
        <p:spPr/>
        <p:txBody>
          <a:bodyPr/>
          <a:lstStyle/>
          <a:p>
            <a:fld id="{24F88A52-D7FF-2C4A-8661-D2045377CED1}" type="slidenum">
              <a:rPr lang="de-DE" smtClean="0"/>
              <a:t>7</a:t>
            </a:fld>
            <a:endParaRPr lang="de-DE"/>
          </a:p>
        </p:txBody>
      </p:sp>
    </p:spTree>
    <p:extLst>
      <p:ext uri="{BB962C8B-B14F-4D97-AF65-F5344CB8AC3E}">
        <p14:creationId xmlns:p14="http://schemas.microsoft.com/office/powerpoint/2010/main" val="55823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Für die Umsetzung der Anwendung waren keine komplexen Funktionen notwendig.</a:t>
            </a:r>
          </a:p>
          <a:p>
            <a:r>
              <a:rPr lang="de-DE" dirty="0"/>
              <a:t>Beispielhaft werden hier ein Code </a:t>
            </a:r>
            <a:r>
              <a:rPr lang="de-DE" dirty="0" err="1"/>
              <a:t>Snippet</a:t>
            </a:r>
            <a:r>
              <a:rPr lang="de-DE" dirty="0"/>
              <a:t> für das Laden der Konfiguration aus der Box und ein </a:t>
            </a:r>
            <a:r>
              <a:rPr lang="de-DE" dirty="0" err="1"/>
              <a:t>Snippet</a:t>
            </a:r>
            <a:r>
              <a:rPr lang="de-DE" dirty="0"/>
              <a:t> für das Starten des Metrik-Exports aus Jira.</a:t>
            </a:r>
          </a:p>
          <a:p>
            <a:r>
              <a:rPr lang="de-DE" dirty="0"/>
              <a:t>Diese Funktionen werden dann mit weiteren Funktionen, die hauptsächlich der Formatierung dienen in einer Main Funktion aufgerufen.</a:t>
            </a:r>
          </a:p>
        </p:txBody>
      </p:sp>
      <p:sp>
        <p:nvSpPr>
          <p:cNvPr id="4" name="Slide Number Placeholder 3"/>
          <p:cNvSpPr>
            <a:spLocks noGrp="1"/>
          </p:cNvSpPr>
          <p:nvPr>
            <p:ph type="sldNum" sz="quarter" idx="5"/>
          </p:nvPr>
        </p:nvSpPr>
        <p:spPr/>
        <p:txBody>
          <a:bodyPr/>
          <a:lstStyle/>
          <a:p>
            <a:fld id="{24F88A52-D7FF-2C4A-8661-D2045377CED1}" type="slidenum">
              <a:rPr lang="de-DE" smtClean="0"/>
              <a:t>8</a:t>
            </a:fld>
            <a:endParaRPr lang="de-DE"/>
          </a:p>
        </p:txBody>
      </p:sp>
    </p:spTree>
    <p:extLst>
      <p:ext uri="{BB962C8B-B14F-4D97-AF65-F5344CB8AC3E}">
        <p14:creationId xmlns:p14="http://schemas.microsoft.com/office/powerpoint/2010/main" val="3375665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Der auf dieser Folie gezeigte Screenshot zeigt den Aufbau der Konfigurationsdatei. Diese orientiert sich überwiegend an dem auf der Entwicklerseite zur Verfügung gestellten Guide (</a:t>
            </a:r>
            <a:r>
              <a:rPr lang="de-DE" dirty="0">
                <a:hlinkClick r:id="rId3"/>
              </a:rPr>
              <a:t>https://pypi.org/project/jira-metrics-extract/</a:t>
            </a:r>
            <a:r>
              <a:rPr lang="de-DE" dirty="0"/>
              <a:t>).</a:t>
            </a:r>
          </a:p>
          <a:p>
            <a:r>
              <a:rPr lang="de-DE" dirty="0"/>
              <a:t>Zuerst gibt man die Domain der verwendeten Jira Instanz an, bevor man das Projekt oder die Projekte aus denen Metriken exportiert werden sollen angibt. Außerdem kann man die </a:t>
            </a:r>
            <a:r>
              <a:rPr lang="de-DE" dirty="0" err="1"/>
              <a:t>Issuetypes</a:t>
            </a:r>
            <a:r>
              <a:rPr lang="de-DE" dirty="0"/>
              <a:t> modifizieren, wenn gewünscht oder wenn diese vom im Projektteam definierten Standard abweichen.</a:t>
            </a:r>
          </a:p>
          <a:p>
            <a:r>
              <a:rPr lang="de-DE" dirty="0"/>
              <a:t>Im Workflow wird definiert, welcher Kategorie die unterschiedlichen Status zuzuordnen sind, unter dem Punkt Output wird angegeben wie die Ergebnisse ausgegeben werden sollen. Die Ergebnisse in der </a:t>
            </a:r>
            <a:r>
              <a:rPr lang="de-DE" dirty="0" err="1"/>
              <a:t>cycletime.csv</a:t>
            </a:r>
            <a:r>
              <a:rPr lang="de-DE" dirty="0"/>
              <a:t> werden dann vom Programm weiterverarbeitet.</a:t>
            </a:r>
          </a:p>
        </p:txBody>
      </p:sp>
      <p:sp>
        <p:nvSpPr>
          <p:cNvPr id="4" name="Slide Number Placeholder 3"/>
          <p:cNvSpPr>
            <a:spLocks noGrp="1"/>
          </p:cNvSpPr>
          <p:nvPr>
            <p:ph type="sldNum" sz="quarter" idx="5"/>
          </p:nvPr>
        </p:nvSpPr>
        <p:spPr/>
        <p:txBody>
          <a:bodyPr/>
          <a:lstStyle/>
          <a:p>
            <a:fld id="{24F88A52-D7FF-2C4A-8661-D2045377CED1}" type="slidenum">
              <a:rPr lang="de-DE" smtClean="0"/>
              <a:t>9</a:t>
            </a:fld>
            <a:endParaRPr lang="de-DE"/>
          </a:p>
        </p:txBody>
      </p:sp>
    </p:spTree>
    <p:extLst>
      <p:ext uri="{BB962C8B-B14F-4D97-AF65-F5344CB8AC3E}">
        <p14:creationId xmlns:p14="http://schemas.microsoft.com/office/powerpoint/2010/main" val="347347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F863F-0EC6-8F4F-A40C-CF764A37A3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A6E5A36E-BD73-6D43-A80B-3E6A81C18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250BD967-3D53-3B43-9549-7271719D2CA8}"/>
              </a:ext>
            </a:extLst>
          </p:cNvPr>
          <p:cNvSpPr>
            <a:spLocks noGrp="1"/>
          </p:cNvSpPr>
          <p:nvPr>
            <p:ph type="dt" sz="half" idx="10"/>
          </p:nvPr>
        </p:nvSpPr>
        <p:spPr/>
        <p:txBody>
          <a:bodyPr/>
          <a:lstStyle/>
          <a:p>
            <a:fld id="{E276BB5F-5AEA-EE4E-85A1-FC935BD82956}" type="datetime1">
              <a:rPr lang="de-DE" smtClean="0"/>
              <a:t>01.09.22</a:t>
            </a:fld>
            <a:endParaRPr lang="en-US"/>
          </a:p>
        </p:txBody>
      </p:sp>
      <p:sp>
        <p:nvSpPr>
          <p:cNvPr id="5" name="Footer Placeholder 4">
            <a:extLst>
              <a:ext uri="{FF2B5EF4-FFF2-40B4-BE49-F238E27FC236}">
                <a16:creationId xmlns:a16="http://schemas.microsoft.com/office/drawing/2014/main" id="{DDA1E514-22A6-7D41-AFC5-7F960E295E08}"/>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5F17EDCF-3538-E643-A827-FB609033BB1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4261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D7BF-5448-A244-B544-6E99D77E99C2}"/>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0F2CACC0-396D-8D4C-8A68-FBFD982BCB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FE669C3-0C2D-474A-9ED3-EF0E0E7EE1FF}"/>
              </a:ext>
            </a:extLst>
          </p:cNvPr>
          <p:cNvSpPr>
            <a:spLocks noGrp="1"/>
          </p:cNvSpPr>
          <p:nvPr>
            <p:ph type="dt" sz="half" idx="10"/>
          </p:nvPr>
        </p:nvSpPr>
        <p:spPr/>
        <p:txBody>
          <a:bodyPr/>
          <a:lstStyle/>
          <a:p>
            <a:fld id="{E81FB83E-CFF2-6F4D-B315-A9FEFCF7DA2F}" type="datetime1">
              <a:rPr lang="de-DE" smtClean="0"/>
              <a:t>01.09.22</a:t>
            </a:fld>
            <a:endParaRPr lang="en-US"/>
          </a:p>
        </p:txBody>
      </p:sp>
      <p:sp>
        <p:nvSpPr>
          <p:cNvPr id="5" name="Footer Placeholder 4">
            <a:extLst>
              <a:ext uri="{FF2B5EF4-FFF2-40B4-BE49-F238E27FC236}">
                <a16:creationId xmlns:a16="http://schemas.microsoft.com/office/drawing/2014/main" id="{93E77CCE-C668-B942-8E01-28617D7ED709}"/>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3B601F78-59D1-1F49-8F3E-895DA9CE9F9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31428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7F777-B86D-7942-903C-36DB74EF1A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2260F4C5-7793-B44F-90E3-CE01526CA2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C3BF323-3D42-8341-8A61-485CDE15C6EE}"/>
              </a:ext>
            </a:extLst>
          </p:cNvPr>
          <p:cNvSpPr>
            <a:spLocks noGrp="1"/>
          </p:cNvSpPr>
          <p:nvPr>
            <p:ph type="dt" sz="half" idx="10"/>
          </p:nvPr>
        </p:nvSpPr>
        <p:spPr/>
        <p:txBody>
          <a:bodyPr/>
          <a:lstStyle/>
          <a:p>
            <a:fld id="{CC8DD76A-7387-0049-908A-2899C63E6A1B}" type="datetime1">
              <a:rPr lang="de-DE" smtClean="0"/>
              <a:t>01.09.22</a:t>
            </a:fld>
            <a:endParaRPr lang="en-US" dirty="0"/>
          </a:p>
        </p:txBody>
      </p:sp>
      <p:sp>
        <p:nvSpPr>
          <p:cNvPr id="5" name="Footer Placeholder 4">
            <a:extLst>
              <a:ext uri="{FF2B5EF4-FFF2-40B4-BE49-F238E27FC236}">
                <a16:creationId xmlns:a16="http://schemas.microsoft.com/office/drawing/2014/main" id="{7C6DE988-2CF6-864B-BDF8-A0466BD43799}"/>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63D23E8B-5649-A941-BD6C-69A42188E24B}"/>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6659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A547-641C-1B4E-9103-2730F538CFC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BBAD1E76-9BC4-3C44-AD8F-986CAC992F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1D0D492-58A6-824B-8B71-7747BCC02AE8}"/>
              </a:ext>
            </a:extLst>
          </p:cNvPr>
          <p:cNvSpPr>
            <a:spLocks noGrp="1"/>
          </p:cNvSpPr>
          <p:nvPr>
            <p:ph type="dt" sz="half" idx="10"/>
          </p:nvPr>
        </p:nvSpPr>
        <p:spPr/>
        <p:txBody>
          <a:bodyPr/>
          <a:lstStyle/>
          <a:p>
            <a:fld id="{AF6E2682-5C0E-C747-8DD0-66273DE8B43F}" type="datetime1">
              <a:rPr lang="de-DE" smtClean="0"/>
              <a:t>01.09.22</a:t>
            </a:fld>
            <a:endParaRPr lang="en-US"/>
          </a:p>
        </p:txBody>
      </p:sp>
      <p:sp>
        <p:nvSpPr>
          <p:cNvPr id="5" name="Footer Placeholder 4">
            <a:extLst>
              <a:ext uri="{FF2B5EF4-FFF2-40B4-BE49-F238E27FC236}">
                <a16:creationId xmlns:a16="http://schemas.microsoft.com/office/drawing/2014/main" id="{5761C850-8021-5742-BB9E-77AACAB1461A}"/>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2EA45FC3-EA51-C84E-B411-AF5FD9D2447F}"/>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3635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3BA7-C807-0D4F-BEFD-EE253EFD67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34EF85C8-2648-A449-833F-039BD56521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990F10-0709-1041-AC2D-403F6FE5D2E1}"/>
              </a:ext>
            </a:extLst>
          </p:cNvPr>
          <p:cNvSpPr>
            <a:spLocks noGrp="1"/>
          </p:cNvSpPr>
          <p:nvPr>
            <p:ph type="dt" sz="half" idx="10"/>
          </p:nvPr>
        </p:nvSpPr>
        <p:spPr/>
        <p:txBody>
          <a:bodyPr/>
          <a:lstStyle/>
          <a:p>
            <a:fld id="{F3416B2C-AE8A-8D41-B437-8D389166DB8B}" type="datetime1">
              <a:rPr lang="de-DE" smtClean="0"/>
              <a:t>01.09.22</a:t>
            </a:fld>
            <a:endParaRPr lang="en-US" dirty="0"/>
          </a:p>
        </p:txBody>
      </p:sp>
      <p:sp>
        <p:nvSpPr>
          <p:cNvPr id="5" name="Footer Placeholder 4">
            <a:extLst>
              <a:ext uri="{FF2B5EF4-FFF2-40B4-BE49-F238E27FC236}">
                <a16:creationId xmlns:a16="http://schemas.microsoft.com/office/drawing/2014/main" id="{B99FA2D6-CC61-E343-A3AA-F363540D1C2E}"/>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A35120CC-AD5B-8941-A577-BB975A82C59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500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0344-C0B8-AF44-AD41-43918F93D60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08CFA9-1507-2541-B81A-E907727BCC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A11E9C68-B47D-544D-8E56-A17F3967B1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2D7A5CA-694C-294F-8A55-B46E656F56D9}"/>
              </a:ext>
            </a:extLst>
          </p:cNvPr>
          <p:cNvSpPr>
            <a:spLocks noGrp="1"/>
          </p:cNvSpPr>
          <p:nvPr>
            <p:ph type="dt" sz="half" idx="10"/>
          </p:nvPr>
        </p:nvSpPr>
        <p:spPr/>
        <p:txBody>
          <a:bodyPr/>
          <a:lstStyle/>
          <a:p>
            <a:fld id="{3E77132E-A637-AE44-B5F6-27E14036590A}" type="datetime1">
              <a:rPr lang="de-DE" smtClean="0"/>
              <a:t>01.09.22</a:t>
            </a:fld>
            <a:endParaRPr lang="en-US"/>
          </a:p>
        </p:txBody>
      </p:sp>
      <p:sp>
        <p:nvSpPr>
          <p:cNvPr id="6" name="Footer Placeholder 5">
            <a:extLst>
              <a:ext uri="{FF2B5EF4-FFF2-40B4-BE49-F238E27FC236}">
                <a16:creationId xmlns:a16="http://schemas.microsoft.com/office/drawing/2014/main" id="{990EE469-99B3-6548-AA37-EA6E829F4DCE}"/>
              </a:ext>
            </a:extLst>
          </p:cNvPr>
          <p:cNvSpPr>
            <a:spLocks noGrp="1"/>
          </p:cNvSpPr>
          <p:nvPr>
            <p:ph type="ftr" sz="quarter" idx="11"/>
          </p:nvPr>
        </p:nvSpPr>
        <p:spPr/>
        <p:txBody>
          <a:bodyPr/>
          <a:lstStyle/>
          <a:p>
            <a:r>
              <a:rPr lang="en-US"/>
              <a:t>Bela Föhrenbacher - IBM</a:t>
            </a:r>
          </a:p>
        </p:txBody>
      </p:sp>
      <p:sp>
        <p:nvSpPr>
          <p:cNvPr id="7" name="Slide Number Placeholder 6">
            <a:extLst>
              <a:ext uri="{FF2B5EF4-FFF2-40B4-BE49-F238E27FC236}">
                <a16:creationId xmlns:a16="http://schemas.microsoft.com/office/drawing/2014/main" id="{CB991AEF-947A-B84C-B394-B371E36EA793}"/>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776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8DCC4-61DC-DC4C-8727-31646A290BB2}"/>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C7223F41-EC07-1A48-9178-46F5202CCF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ACF3F-624F-B84F-9E56-6BE8FB8A6C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366864F0-3EF3-6C45-A068-BB94C3F626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12943D-D32C-F24D-A8DC-23FA73A9E9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BD4F5F83-01C3-B44B-A6B2-ABFDDBE9502B}"/>
              </a:ext>
            </a:extLst>
          </p:cNvPr>
          <p:cNvSpPr>
            <a:spLocks noGrp="1"/>
          </p:cNvSpPr>
          <p:nvPr>
            <p:ph type="dt" sz="half" idx="10"/>
          </p:nvPr>
        </p:nvSpPr>
        <p:spPr/>
        <p:txBody>
          <a:bodyPr/>
          <a:lstStyle/>
          <a:p>
            <a:fld id="{5BBE99CF-79A4-F848-A6F1-218C9A669125}" type="datetime1">
              <a:rPr lang="de-DE" smtClean="0"/>
              <a:t>01.09.22</a:t>
            </a:fld>
            <a:endParaRPr lang="en-US"/>
          </a:p>
        </p:txBody>
      </p:sp>
      <p:sp>
        <p:nvSpPr>
          <p:cNvPr id="8" name="Footer Placeholder 7">
            <a:extLst>
              <a:ext uri="{FF2B5EF4-FFF2-40B4-BE49-F238E27FC236}">
                <a16:creationId xmlns:a16="http://schemas.microsoft.com/office/drawing/2014/main" id="{A2094A7F-B712-C243-8E82-C794349F092C}"/>
              </a:ext>
            </a:extLst>
          </p:cNvPr>
          <p:cNvSpPr>
            <a:spLocks noGrp="1"/>
          </p:cNvSpPr>
          <p:nvPr>
            <p:ph type="ftr" sz="quarter" idx="11"/>
          </p:nvPr>
        </p:nvSpPr>
        <p:spPr/>
        <p:txBody>
          <a:bodyPr/>
          <a:lstStyle/>
          <a:p>
            <a:r>
              <a:rPr lang="en-US"/>
              <a:t>Bela Föhrenbacher - IBM</a:t>
            </a:r>
          </a:p>
        </p:txBody>
      </p:sp>
      <p:sp>
        <p:nvSpPr>
          <p:cNvPr id="9" name="Slide Number Placeholder 8">
            <a:extLst>
              <a:ext uri="{FF2B5EF4-FFF2-40B4-BE49-F238E27FC236}">
                <a16:creationId xmlns:a16="http://schemas.microsoft.com/office/drawing/2014/main" id="{F324AB50-7F2B-BD46-A0B9-7B8BBD73463D}"/>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693460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27A7-5275-E34B-87F5-A082A9DAFB06}"/>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AD7E5101-2395-BA49-B45B-995123812879}"/>
              </a:ext>
            </a:extLst>
          </p:cNvPr>
          <p:cNvSpPr>
            <a:spLocks noGrp="1"/>
          </p:cNvSpPr>
          <p:nvPr>
            <p:ph type="dt" sz="half" idx="10"/>
          </p:nvPr>
        </p:nvSpPr>
        <p:spPr/>
        <p:txBody>
          <a:bodyPr/>
          <a:lstStyle/>
          <a:p>
            <a:fld id="{05509E50-A4C9-2E4F-87B2-E129E1B59F00}" type="datetime1">
              <a:rPr lang="de-DE" smtClean="0"/>
              <a:t>01.09.22</a:t>
            </a:fld>
            <a:endParaRPr lang="en-US"/>
          </a:p>
        </p:txBody>
      </p:sp>
      <p:sp>
        <p:nvSpPr>
          <p:cNvPr id="4" name="Footer Placeholder 3">
            <a:extLst>
              <a:ext uri="{FF2B5EF4-FFF2-40B4-BE49-F238E27FC236}">
                <a16:creationId xmlns:a16="http://schemas.microsoft.com/office/drawing/2014/main" id="{8BA5E750-DC8E-6E44-AD2E-21E4C0200A70}"/>
              </a:ext>
            </a:extLst>
          </p:cNvPr>
          <p:cNvSpPr>
            <a:spLocks noGrp="1"/>
          </p:cNvSpPr>
          <p:nvPr>
            <p:ph type="ftr" sz="quarter" idx="11"/>
          </p:nvPr>
        </p:nvSpPr>
        <p:spPr/>
        <p:txBody>
          <a:bodyPr/>
          <a:lstStyle/>
          <a:p>
            <a:r>
              <a:rPr lang="en-US"/>
              <a:t>Bela Föhrenbacher - IBM</a:t>
            </a:r>
          </a:p>
        </p:txBody>
      </p:sp>
      <p:sp>
        <p:nvSpPr>
          <p:cNvPr id="5" name="Slide Number Placeholder 4">
            <a:extLst>
              <a:ext uri="{FF2B5EF4-FFF2-40B4-BE49-F238E27FC236}">
                <a16:creationId xmlns:a16="http://schemas.microsoft.com/office/drawing/2014/main" id="{A1500182-078E-6E4F-82A6-C71448C5A19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5890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9009A-D281-B240-8001-3CE2AAF97A39}"/>
              </a:ext>
            </a:extLst>
          </p:cNvPr>
          <p:cNvSpPr>
            <a:spLocks noGrp="1"/>
          </p:cNvSpPr>
          <p:nvPr>
            <p:ph type="dt" sz="half" idx="10"/>
          </p:nvPr>
        </p:nvSpPr>
        <p:spPr/>
        <p:txBody>
          <a:bodyPr/>
          <a:lstStyle/>
          <a:p>
            <a:fld id="{648865BE-44D8-B342-9EB7-3A8130804A2E}" type="datetime1">
              <a:rPr lang="de-DE" smtClean="0"/>
              <a:t>01.09.22</a:t>
            </a:fld>
            <a:endParaRPr lang="en-US"/>
          </a:p>
        </p:txBody>
      </p:sp>
      <p:sp>
        <p:nvSpPr>
          <p:cNvPr id="3" name="Footer Placeholder 2">
            <a:extLst>
              <a:ext uri="{FF2B5EF4-FFF2-40B4-BE49-F238E27FC236}">
                <a16:creationId xmlns:a16="http://schemas.microsoft.com/office/drawing/2014/main" id="{1D9F82CB-B554-EE4F-A984-5F5081E3C2B3}"/>
              </a:ext>
            </a:extLst>
          </p:cNvPr>
          <p:cNvSpPr>
            <a:spLocks noGrp="1"/>
          </p:cNvSpPr>
          <p:nvPr>
            <p:ph type="ftr" sz="quarter" idx="11"/>
          </p:nvPr>
        </p:nvSpPr>
        <p:spPr/>
        <p:txBody>
          <a:bodyPr/>
          <a:lstStyle/>
          <a:p>
            <a:r>
              <a:rPr lang="en-US"/>
              <a:t>Bela Föhrenbacher - IBM</a:t>
            </a:r>
          </a:p>
        </p:txBody>
      </p:sp>
      <p:sp>
        <p:nvSpPr>
          <p:cNvPr id="4" name="Slide Number Placeholder 3">
            <a:extLst>
              <a:ext uri="{FF2B5EF4-FFF2-40B4-BE49-F238E27FC236}">
                <a16:creationId xmlns:a16="http://schemas.microsoft.com/office/drawing/2014/main" id="{EA97E304-474E-A243-8529-0CB85991024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2672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7F2A-02F4-FF48-8CC7-70A5B8570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102CBDC3-B196-CC46-A1E3-1F6B93F18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A26888A7-97D0-4F47-AEF9-D186B71AD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8658C3-875C-F349-B0CD-A4C0DA868F56}"/>
              </a:ext>
            </a:extLst>
          </p:cNvPr>
          <p:cNvSpPr>
            <a:spLocks noGrp="1"/>
          </p:cNvSpPr>
          <p:nvPr>
            <p:ph type="dt" sz="half" idx="10"/>
          </p:nvPr>
        </p:nvSpPr>
        <p:spPr/>
        <p:txBody>
          <a:bodyPr/>
          <a:lstStyle/>
          <a:p>
            <a:fld id="{4ED77043-8B1C-454B-B337-67CEACE0F3C8}" type="datetime1">
              <a:rPr lang="de-DE" smtClean="0"/>
              <a:t>01.09.22</a:t>
            </a:fld>
            <a:endParaRPr lang="en-US"/>
          </a:p>
        </p:txBody>
      </p:sp>
      <p:sp>
        <p:nvSpPr>
          <p:cNvPr id="6" name="Footer Placeholder 5">
            <a:extLst>
              <a:ext uri="{FF2B5EF4-FFF2-40B4-BE49-F238E27FC236}">
                <a16:creationId xmlns:a16="http://schemas.microsoft.com/office/drawing/2014/main" id="{4E97203A-F02F-034D-A3C6-1EDE5BF43A30}"/>
              </a:ext>
            </a:extLst>
          </p:cNvPr>
          <p:cNvSpPr>
            <a:spLocks noGrp="1"/>
          </p:cNvSpPr>
          <p:nvPr>
            <p:ph type="ftr" sz="quarter" idx="11"/>
          </p:nvPr>
        </p:nvSpPr>
        <p:spPr/>
        <p:txBody>
          <a:bodyPr/>
          <a:lstStyle/>
          <a:p>
            <a:r>
              <a:rPr lang="en-US"/>
              <a:t>Bela Föhrenbacher - IBM</a:t>
            </a:r>
          </a:p>
        </p:txBody>
      </p:sp>
      <p:sp>
        <p:nvSpPr>
          <p:cNvPr id="7" name="Slide Number Placeholder 6">
            <a:extLst>
              <a:ext uri="{FF2B5EF4-FFF2-40B4-BE49-F238E27FC236}">
                <a16:creationId xmlns:a16="http://schemas.microsoft.com/office/drawing/2014/main" id="{B2AD237D-06A3-BC45-A0BC-E673B2B0E10F}"/>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342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E07D-4C0B-ED49-8D02-37C6981CD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B3E6C99C-92BB-D748-9DD2-F4317155E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602FBC02-23E5-B54F-BCB0-D943A8502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0A027-8FDB-4A46-B55B-4E0CA20196F7}"/>
              </a:ext>
            </a:extLst>
          </p:cNvPr>
          <p:cNvSpPr>
            <a:spLocks noGrp="1"/>
          </p:cNvSpPr>
          <p:nvPr>
            <p:ph type="dt" sz="half" idx="10"/>
          </p:nvPr>
        </p:nvSpPr>
        <p:spPr/>
        <p:txBody>
          <a:bodyPr/>
          <a:lstStyle/>
          <a:p>
            <a:fld id="{69157EB6-E71B-E84C-A420-6AC8EB9AB9C2}" type="datetime1">
              <a:rPr lang="de-DE" smtClean="0"/>
              <a:t>01.09.22</a:t>
            </a:fld>
            <a:endParaRPr lang="en-US"/>
          </a:p>
        </p:txBody>
      </p:sp>
      <p:sp>
        <p:nvSpPr>
          <p:cNvPr id="6" name="Footer Placeholder 5">
            <a:extLst>
              <a:ext uri="{FF2B5EF4-FFF2-40B4-BE49-F238E27FC236}">
                <a16:creationId xmlns:a16="http://schemas.microsoft.com/office/drawing/2014/main" id="{9907E1FD-C02F-EF4B-BD88-A4287B3F8721}"/>
              </a:ext>
            </a:extLst>
          </p:cNvPr>
          <p:cNvSpPr>
            <a:spLocks noGrp="1"/>
          </p:cNvSpPr>
          <p:nvPr>
            <p:ph type="ftr" sz="quarter" idx="11"/>
          </p:nvPr>
        </p:nvSpPr>
        <p:spPr/>
        <p:txBody>
          <a:bodyPr/>
          <a:lstStyle/>
          <a:p>
            <a:r>
              <a:rPr lang="en-US"/>
              <a:t>Bela Föhrenbacher - IBM</a:t>
            </a:r>
          </a:p>
        </p:txBody>
      </p:sp>
      <p:sp>
        <p:nvSpPr>
          <p:cNvPr id="7" name="Slide Number Placeholder 6">
            <a:extLst>
              <a:ext uri="{FF2B5EF4-FFF2-40B4-BE49-F238E27FC236}">
                <a16:creationId xmlns:a16="http://schemas.microsoft.com/office/drawing/2014/main" id="{9C9ED3AA-E6D4-DA4D-9563-14B4F3B15F7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18665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330AD5-54AF-1C4A-94EB-F9FAD5E8B7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E2E351FE-B395-8C45-96A6-9E2C5543E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F76FA915-5989-F54C-97FB-0DE7402CF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DF81D2-00A9-404C-B266-875CA22C9085}" type="datetime1">
              <a:rPr lang="de-DE" smtClean="0"/>
              <a:t>01.09.22</a:t>
            </a:fld>
            <a:endParaRPr lang="en-US" dirty="0"/>
          </a:p>
        </p:txBody>
      </p:sp>
      <p:sp>
        <p:nvSpPr>
          <p:cNvPr id="5" name="Footer Placeholder 4">
            <a:extLst>
              <a:ext uri="{FF2B5EF4-FFF2-40B4-BE49-F238E27FC236}">
                <a16:creationId xmlns:a16="http://schemas.microsoft.com/office/drawing/2014/main" id="{F15CB085-3870-074B-B57C-3AC064D880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Bela Föhrenbacher - IBM</a:t>
            </a:r>
            <a:endParaRPr lang="en-US" dirty="0">
              <a:solidFill>
                <a:srgbClr val="FFFFFF"/>
              </a:solidFill>
            </a:endParaRPr>
          </a:p>
        </p:txBody>
      </p:sp>
      <p:sp>
        <p:nvSpPr>
          <p:cNvPr id="6" name="Slide Number Placeholder 5">
            <a:extLst>
              <a:ext uri="{FF2B5EF4-FFF2-40B4-BE49-F238E27FC236}">
                <a16:creationId xmlns:a16="http://schemas.microsoft.com/office/drawing/2014/main" id="{F9A5A180-3A52-F340-82D7-5DECE455CE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45572326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evops/plan/what-is-scru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pypi.org/project/jira-metrics-extrac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xhere.com/sv/photo/53969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01C-8C41-DD4B-9181-437BC1F8E9FD}"/>
              </a:ext>
            </a:extLst>
          </p:cNvPr>
          <p:cNvSpPr>
            <a:spLocks noGrp="1"/>
          </p:cNvSpPr>
          <p:nvPr>
            <p:ph type="ctrTitle"/>
          </p:nvPr>
        </p:nvSpPr>
        <p:spPr>
          <a:xfrm>
            <a:off x="453140" y="2078891"/>
            <a:ext cx="5414255" cy="2203766"/>
          </a:xfrm>
        </p:spPr>
        <p:txBody>
          <a:bodyPr>
            <a:normAutofit/>
          </a:bodyPr>
          <a:lstStyle/>
          <a:p>
            <a:pPr algn="l"/>
            <a:r>
              <a:rPr lang="en-US" sz="3000" b="1" dirty="0" err="1">
                <a:solidFill>
                  <a:schemeClr val="tx1">
                    <a:alpha val="80000"/>
                  </a:schemeClr>
                </a:solidFill>
              </a:rPr>
              <a:t>Analyse</a:t>
            </a:r>
            <a:r>
              <a:rPr lang="en-US" sz="3000" b="1" dirty="0">
                <a:solidFill>
                  <a:schemeClr val="tx1">
                    <a:alpha val="80000"/>
                  </a:schemeClr>
                </a:solidFill>
              </a:rPr>
              <a:t> der </a:t>
            </a:r>
            <a:r>
              <a:rPr lang="en-US" sz="3000" b="1" dirty="0" err="1">
                <a:solidFill>
                  <a:schemeClr val="tx1">
                    <a:alpha val="80000"/>
                  </a:schemeClr>
                </a:solidFill>
              </a:rPr>
              <a:t>Vor</a:t>
            </a:r>
            <a:r>
              <a:rPr lang="en-US" sz="3000" b="1" dirty="0">
                <a:solidFill>
                  <a:schemeClr val="tx1">
                    <a:alpha val="80000"/>
                  </a:schemeClr>
                </a:solidFill>
              </a:rPr>
              <a:t>- und </a:t>
            </a:r>
            <a:r>
              <a:rPr lang="en-US" sz="3000" b="1" dirty="0" err="1">
                <a:solidFill>
                  <a:schemeClr val="tx1">
                    <a:alpha val="80000"/>
                  </a:schemeClr>
                </a:solidFill>
              </a:rPr>
              <a:t>Nachteile</a:t>
            </a:r>
            <a:r>
              <a:rPr lang="en-US" sz="3000" b="1" dirty="0">
                <a:solidFill>
                  <a:schemeClr val="tx1">
                    <a:alpha val="80000"/>
                  </a:schemeClr>
                </a:solidFill>
              </a:rPr>
              <a:t> der </a:t>
            </a:r>
            <a:r>
              <a:rPr lang="en-US" sz="3000" b="1" dirty="0" err="1">
                <a:solidFill>
                  <a:schemeClr val="tx1">
                    <a:alpha val="80000"/>
                  </a:schemeClr>
                </a:solidFill>
              </a:rPr>
              <a:t>Anwendungstransformation</a:t>
            </a:r>
            <a:r>
              <a:rPr lang="en-US" sz="3000" b="1" dirty="0">
                <a:solidFill>
                  <a:schemeClr val="tx1">
                    <a:alpha val="80000"/>
                  </a:schemeClr>
                </a:solidFill>
              </a:rPr>
              <a:t> von </a:t>
            </a:r>
            <a:r>
              <a:rPr lang="en-US" sz="3000" b="1" dirty="0" err="1">
                <a:solidFill>
                  <a:schemeClr val="tx1">
                    <a:alpha val="80000"/>
                  </a:schemeClr>
                </a:solidFill>
              </a:rPr>
              <a:t>lokalen</a:t>
            </a:r>
            <a:r>
              <a:rPr lang="en-US" sz="3000" b="1" dirty="0">
                <a:solidFill>
                  <a:schemeClr val="tx1">
                    <a:alpha val="80000"/>
                  </a:schemeClr>
                </a:solidFill>
              </a:rPr>
              <a:t> </a:t>
            </a:r>
            <a:r>
              <a:rPr lang="en-US" sz="3000" b="1" dirty="0" err="1">
                <a:solidFill>
                  <a:schemeClr val="tx1">
                    <a:alpha val="80000"/>
                  </a:schemeClr>
                </a:solidFill>
              </a:rPr>
              <a:t>Systemen</a:t>
            </a:r>
            <a:r>
              <a:rPr lang="en-US" sz="3000" b="1" dirty="0">
                <a:solidFill>
                  <a:schemeClr val="tx1">
                    <a:alpha val="80000"/>
                  </a:schemeClr>
                </a:solidFill>
              </a:rPr>
              <a:t> in die Cloud</a:t>
            </a:r>
            <a:endParaRPr lang="de-DE" sz="3000" b="1" dirty="0">
              <a:solidFill>
                <a:schemeClr val="tx1">
                  <a:alpha val="80000"/>
                </a:schemeClr>
              </a:solidFill>
            </a:endParaRPr>
          </a:p>
        </p:txBody>
      </p:sp>
      <p:sp>
        <p:nvSpPr>
          <p:cNvPr id="3" name="Subtitle 2">
            <a:extLst>
              <a:ext uri="{FF2B5EF4-FFF2-40B4-BE49-F238E27FC236}">
                <a16:creationId xmlns:a16="http://schemas.microsoft.com/office/drawing/2014/main" id="{18767A1A-7562-874E-8D84-B9EC9136A053}"/>
              </a:ext>
            </a:extLst>
          </p:cNvPr>
          <p:cNvSpPr>
            <a:spLocks noGrp="1"/>
          </p:cNvSpPr>
          <p:nvPr>
            <p:ph type="subTitle" idx="1"/>
          </p:nvPr>
        </p:nvSpPr>
        <p:spPr>
          <a:xfrm>
            <a:off x="453140" y="4709849"/>
            <a:ext cx="5414255" cy="406436"/>
          </a:xfrm>
        </p:spPr>
        <p:txBody>
          <a:bodyPr>
            <a:normAutofit lnSpcReduction="10000"/>
          </a:bodyPr>
          <a:lstStyle/>
          <a:p>
            <a:pPr algn="l"/>
            <a:r>
              <a:rPr lang="de-DE" dirty="0">
                <a:solidFill>
                  <a:schemeClr val="tx1">
                    <a:alpha val="80000"/>
                  </a:schemeClr>
                </a:solidFill>
              </a:rPr>
              <a:t>Bela </a:t>
            </a:r>
            <a:r>
              <a:rPr lang="de-DE" dirty="0" err="1">
                <a:solidFill>
                  <a:schemeClr val="tx1">
                    <a:alpha val="80000"/>
                  </a:schemeClr>
                </a:solidFill>
              </a:rPr>
              <a:t>Föhrenbacher</a:t>
            </a:r>
            <a:r>
              <a:rPr lang="de-DE" dirty="0">
                <a:solidFill>
                  <a:schemeClr val="tx1">
                    <a:alpha val="80000"/>
                  </a:schemeClr>
                </a:solidFill>
              </a:rPr>
              <a:t> - IBM</a:t>
            </a:r>
          </a:p>
        </p:txBody>
      </p:sp>
      <p:pic>
        <p:nvPicPr>
          <p:cNvPr id="4" name="Picture 3" descr="Light bulb on yellow background with sketched light beams and cord">
            <a:extLst>
              <a:ext uri="{FF2B5EF4-FFF2-40B4-BE49-F238E27FC236}">
                <a16:creationId xmlns:a16="http://schemas.microsoft.com/office/drawing/2014/main" id="{EDB4DED0-3EDA-42EB-8220-4ECB3D8F0905}"/>
              </a:ext>
            </a:extLst>
          </p:cNvPr>
          <p:cNvPicPr>
            <a:picLocks noChangeAspect="1"/>
          </p:cNvPicPr>
          <p:nvPr/>
        </p:nvPicPr>
        <p:blipFill rotWithShape="1">
          <a:blip r:embed="rId3">
            <a:alphaModFix/>
          </a:blip>
          <a:srcRect l="44657" r="399"/>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pic>
        <p:nvPicPr>
          <p:cNvPr id="6" name="Picture 5" descr="A picture containing text, building, light&#10;&#10;Description automatically generated">
            <a:extLst>
              <a:ext uri="{FF2B5EF4-FFF2-40B4-BE49-F238E27FC236}">
                <a16:creationId xmlns:a16="http://schemas.microsoft.com/office/drawing/2014/main" id="{1220324C-E86C-2940-BE7C-A7C51FDB596C}"/>
              </a:ext>
            </a:extLst>
          </p:cNvPr>
          <p:cNvPicPr>
            <a:picLocks noChangeAspect="1"/>
          </p:cNvPicPr>
          <p:nvPr/>
        </p:nvPicPr>
        <p:blipFill>
          <a:blip r:embed="rId4"/>
          <a:stretch>
            <a:fillRect/>
          </a:stretch>
        </p:blipFill>
        <p:spPr>
          <a:xfrm>
            <a:off x="10292316" y="171339"/>
            <a:ext cx="1714681" cy="689931"/>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6863451F-1782-A448-9773-2FAB015B4555}"/>
              </a:ext>
            </a:extLst>
          </p:cNvPr>
          <p:cNvPicPr>
            <a:picLocks noChangeAspect="1"/>
          </p:cNvPicPr>
          <p:nvPr/>
        </p:nvPicPr>
        <p:blipFill>
          <a:blip r:embed="rId5"/>
          <a:stretch>
            <a:fillRect/>
          </a:stretch>
        </p:blipFill>
        <p:spPr>
          <a:xfrm>
            <a:off x="185003" y="171339"/>
            <a:ext cx="2057400" cy="863600"/>
          </a:xfrm>
          <a:prstGeom prst="rect">
            <a:avLst/>
          </a:prstGeom>
        </p:spPr>
      </p:pic>
      <p:sp>
        <p:nvSpPr>
          <p:cNvPr id="5" name="Date Placeholder 4">
            <a:extLst>
              <a:ext uri="{FF2B5EF4-FFF2-40B4-BE49-F238E27FC236}">
                <a16:creationId xmlns:a16="http://schemas.microsoft.com/office/drawing/2014/main" id="{B9493282-55BC-074D-ABB7-F6997409DD16}"/>
              </a:ext>
            </a:extLst>
          </p:cNvPr>
          <p:cNvSpPr>
            <a:spLocks noGrp="1"/>
          </p:cNvSpPr>
          <p:nvPr>
            <p:ph type="dt" sz="half" idx="10"/>
          </p:nvPr>
        </p:nvSpPr>
        <p:spPr/>
        <p:txBody>
          <a:bodyPr/>
          <a:lstStyle/>
          <a:p>
            <a:fld id="{05158ED0-D1B1-0D43-8967-F4C4F1D46A13}" type="datetime1">
              <a:rPr lang="de-DE" smtClean="0">
                <a:solidFill>
                  <a:schemeClr val="bg1">
                    <a:lumMod val="50000"/>
                  </a:schemeClr>
                </a:solidFill>
              </a:rPr>
              <a:t>01.09.22</a:t>
            </a:fld>
            <a:endParaRPr lang="en-US" dirty="0">
              <a:solidFill>
                <a:schemeClr val="bg1">
                  <a:lumMod val="50000"/>
                </a:schemeClr>
              </a:solidFill>
            </a:endParaRPr>
          </a:p>
        </p:txBody>
      </p:sp>
      <p:sp>
        <p:nvSpPr>
          <p:cNvPr id="7" name="Footer Placeholder 6">
            <a:extLst>
              <a:ext uri="{FF2B5EF4-FFF2-40B4-BE49-F238E27FC236}">
                <a16:creationId xmlns:a16="http://schemas.microsoft.com/office/drawing/2014/main" id="{8DC43FFE-8F6B-7B42-9BB1-C275F7FEEB44}"/>
              </a:ext>
            </a:extLst>
          </p:cNvPr>
          <p:cNvSpPr>
            <a:spLocks noGrp="1"/>
          </p:cNvSpPr>
          <p:nvPr>
            <p:ph type="ftr" sz="quarter" idx="11"/>
          </p:nvPr>
        </p:nvSpPr>
        <p:spPr/>
        <p:txBody>
          <a:bodyPr/>
          <a:lstStyle/>
          <a:p>
            <a:r>
              <a:rPr lang="en-US" dirty="0">
                <a:solidFill>
                  <a:schemeClr val="bg1">
                    <a:lumMod val="50000"/>
                  </a:schemeClr>
                </a:solidFill>
              </a:rPr>
              <a:t>Bela </a:t>
            </a:r>
            <a:r>
              <a:rPr lang="en-US" dirty="0" err="1">
                <a:solidFill>
                  <a:schemeClr val="bg1">
                    <a:lumMod val="50000"/>
                  </a:schemeClr>
                </a:solidFill>
              </a:rPr>
              <a:t>Föhrenbacher</a:t>
            </a:r>
            <a:r>
              <a:rPr lang="en-US" dirty="0">
                <a:solidFill>
                  <a:schemeClr val="bg1">
                    <a:lumMod val="50000"/>
                  </a:schemeClr>
                </a:solidFill>
              </a:rPr>
              <a:t> - IBM</a:t>
            </a:r>
          </a:p>
        </p:txBody>
      </p:sp>
      <p:sp>
        <p:nvSpPr>
          <p:cNvPr id="9" name="Slide Number Placeholder 8">
            <a:extLst>
              <a:ext uri="{FF2B5EF4-FFF2-40B4-BE49-F238E27FC236}">
                <a16:creationId xmlns:a16="http://schemas.microsoft.com/office/drawing/2014/main" id="{0E35113F-74B4-AA4D-8E33-602F64D3875D}"/>
              </a:ext>
            </a:extLst>
          </p:cNvPr>
          <p:cNvSpPr>
            <a:spLocks noGrp="1"/>
          </p:cNvSpPr>
          <p:nvPr>
            <p:ph type="sldNum" sz="quarter" idx="12"/>
          </p:nvPr>
        </p:nvSpPr>
        <p:spPr/>
        <p:txBody>
          <a:bodyPr/>
          <a:lstStyle/>
          <a:p>
            <a:fld id="{11A71338-8BA2-4C79-A6C5-5A8E30081D0C}" type="slidenum">
              <a:rPr lang="en-US" smtClean="0">
                <a:solidFill>
                  <a:schemeClr val="bg1">
                    <a:lumMod val="50000"/>
                  </a:schemeClr>
                </a:solidFill>
              </a:rPr>
              <a:t>1</a:t>
            </a:fld>
            <a:endParaRPr lang="en-US" dirty="0">
              <a:solidFill>
                <a:schemeClr val="bg1">
                  <a:lumMod val="50000"/>
                </a:schemeClr>
              </a:solidFill>
            </a:endParaRPr>
          </a:p>
        </p:txBody>
      </p:sp>
    </p:spTree>
    <p:extLst>
      <p:ext uri="{BB962C8B-B14F-4D97-AF65-F5344CB8AC3E}">
        <p14:creationId xmlns:p14="http://schemas.microsoft.com/office/powerpoint/2010/main" val="3466341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21E94-6547-E008-31E4-E15C8E03E609}"/>
              </a:ext>
            </a:extLst>
          </p:cNvPr>
          <p:cNvSpPr>
            <a:spLocks noGrp="1"/>
          </p:cNvSpPr>
          <p:nvPr>
            <p:ph type="title"/>
          </p:nvPr>
        </p:nvSpPr>
        <p:spPr/>
        <p:txBody>
          <a:bodyPr/>
          <a:lstStyle/>
          <a:p>
            <a:r>
              <a:rPr lang="de-DE" b="1" dirty="0"/>
              <a:t>Exkurs – </a:t>
            </a:r>
            <a:r>
              <a:rPr lang="de-DE" b="1" dirty="0" err="1"/>
              <a:t>jira-metrics-extract</a:t>
            </a:r>
            <a:endParaRPr lang="de-DE" dirty="0"/>
          </a:p>
        </p:txBody>
      </p:sp>
      <p:sp>
        <p:nvSpPr>
          <p:cNvPr id="3" name="Content Placeholder 2">
            <a:extLst>
              <a:ext uri="{FF2B5EF4-FFF2-40B4-BE49-F238E27FC236}">
                <a16:creationId xmlns:a16="http://schemas.microsoft.com/office/drawing/2014/main" id="{C50D683F-21D6-DEA3-C863-D0F9C7A23475}"/>
              </a:ext>
            </a:extLst>
          </p:cNvPr>
          <p:cNvSpPr>
            <a:spLocks noGrp="1"/>
          </p:cNvSpPr>
          <p:nvPr>
            <p:ph idx="1"/>
          </p:nvPr>
        </p:nvSpPr>
        <p:spPr/>
        <p:txBody>
          <a:bodyPr/>
          <a:lstStyle/>
          <a:p>
            <a:r>
              <a:rPr lang="de-DE" dirty="0" err="1"/>
              <a:t>Git</a:t>
            </a:r>
            <a:r>
              <a:rPr lang="de-DE" dirty="0"/>
              <a:t>-Fork von </a:t>
            </a:r>
            <a:r>
              <a:rPr lang="de-DE" dirty="0" err="1"/>
              <a:t>jira-cycle-extract</a:t>
            </a:r>
            <a:r>
              <a:rPr lang="de-DE" dirty="0"/>
              <a:t> Projekt von Martin </a:t>
            </a:r>
            <a:r>
              <a:rPr lang="de-DE" dirty="0" err="1"/>
              <a:t>Aspeli</a:t>
            </a:r>
            <a:endParaRPr lang="de-DE" dirty="0"/>
          </a:p>
          <a:p>
            <a:pPr lvl="1"/>
            <a:r>
              <a:rPr lang="de-DE" dirty="0"/>
              <a:t>Modifiziert zur Erstellung von Metriken</a:t>
            </a:r>
          </a:p>
          <a:p>
            <a:pPr lvl="1"/>
            <a:r>
              <a:rPr lang="de-DE" dirty="0"/>
              <a:t>Erstellt einen .</a:t>
            </a:r>
            <a:r>
              <a:rPr lang="de-DE" dirty="0" err="1"/>
              <a:t>csv</a:t>
            </a:r>
            <a:r>
              <a:rPr lang="de-DE" dirty="0"/>
              <a:t>-File nach gegebenen Kriterien</a:t>
            </a:r>
          </a:p>
          <a:p>
            <a:r>
              <a:rPr lang="de-DE" dirty="0"/>
              <a:t>Kann mit </a:t>
            </a:r>
            <a:r>
              <a:rPr lang="de-DE" b="1" dirty="0" err="1">
                <a:latin typeface="Courier New" panose="02070309020205020404" pitchFamily="49" charset="0"/>
                <a:cs typeface="Courier New" panose="02070309020205020404" pitchFamily="49" charset="0"/>
              </a:rPr>
              <a:t>pip</a:t>
            </a:r>
            <a:r>
              <a:rPr lang="de-DE" b="1" dirty="0">
                <a:latin typeface="Courier New" panose="02070309020205020404" pitchFamily="49" charset="0"/>
                <a:cs typeface="Courier New" panose="02070309020205020404" pitchFamily="49" charset="0"/>
              </a:rPr>
              <a:t> </a:t>
            </a:r>
            <a:r>
              <a:rPr lang="de-DE" b="1" dirty="0" err="1">
                <a:latin typeface="Courier New" panose="02070309020205020404" pitchFamily="49" charset="0"/>
                <a:cs typeface="Courier New" panose="02070309020205020404" pitchFamily="49" charset="0"/>
              </a:rPr>
              <a:t>install</a:t>
            </a:r>
            <a:r>
              <a:rPr lang="de-DE" dirty="0"/>
              <a:t> einfach installiert werden</a:t>
            </a:r>
          </a:p>
          <a:p>
            <a:pPr lvl="1"/>
            <a:r>
              <a:rPr lang="de-DE" dirty="0"/>
              <a:t>zusätzliche </a:t>
            </a:r>
            <a:r>
              <a:rPr lang="de-DE" dirty="0" err="1"/>
              <a:t>reqirements.txt</a:t>
            </a:r>
            <a:r>
              <a:rPr lang="de-DE" dirty="0"/>
              <a:t> notwendig</a:t>
            </a:r>
          </a:p>
          <a:p>
            <a:r>
              <a:rPr lang="de-DE" dirty="0"/>
              <a:t>YAML Konfigurationsdatei mit den zu exportierenden Projekten und </a:t>
            </a:r>
            <a:r>
              <a:rPr lang="de-DE" dirty="0" err="1"/>
              <a:t>Issuetypes</a:t>
            </a:r>
            <a:endParaRPr lang="de-DE" dirty="0"/>
          </a:p>
          <a:p>
            <a:endParaRPr lang="de-DE" dirty="0"/>
          </a:p>
          <a:p>
            <a:pPr marL="0" indent="0">
              <a:buNone/>
            </a:pPr>
            <a:r>
              <a:rPr lang="de-DE" dirty="0">
                <a:sym typeface="Wingdings" pitchFamily="2" charset="2"/>
              </a:rPr>
              <a:t> Grundlage des Prototypen des </a:t>
            </a:r>
            <a:r>
              <a:rPr lang="de-DE" dirty="0" err="1">
                <a:sym typeface="Wingdings" pitchFamily="2" charset="2"/>
              </a:rPr>
              <a:t>jira-metric-exporter</a:t>
            </a:r>
            <a:endParaRPr lang="de-DE" dirty="0"/>
          </a:p>
        </p:txBody>
      </p:sp>
      <p:sp>
        <p:nvSpPr>
          <p:cNvPr id="4" name="Date Placeholder 3">
            <a:extLst>
              <a:ext uri="{FF2B5EF4-FFF2-40B4-BE49-F238E27FC236}">
                <a16:creationId xmlns:a16="http://schemas.microsoft.com/office/drawing/2014/main" id="{FB9C36AE-718C-F648-3ABE-EC39B5138089}"/>
              </a:ext>
            </a:extLst>
          </p:cNvPr>
          <p:cNvSpPr>
            <a:spLocks noGrp="1"/>
          </p:cNvSpPr>
          <p:nvPr>
            <p:ph type="dt" sz="half" idx="10"/>
          </p:nvPr>
        </p:nvSpPr>
        <p:spPr/>
        <p:txBody>
          <a:bodyPr/>
          <a:lstStyle/>
          <a:p>
            <a:fld id="{AF6E2682-5C0E-C747-8DD0-66273DE8B43F}" type="datetime1">
              <a:rPr lang="de-DE" smtClean="0"/>
              <a:t>01.09.22</a:t>
            </a:fld>
            <a:endParaRPr lang="en-US"/>
          </a:p>
        </p:txBody>
      </p:sp>
      <p:sp>
        <p:nvSpPr>
          <p:cNvPr id="5" name="Footer Placeholder 4">
            <a:extLst>
              <a:ext uri="{FF2B5EF4-FFF2-40B4-BE49-F238E27FC236}">
                <a16:creationId xmlns:a16="http://schemas.microsoft.com/office/drawing/2014/main" id="{21833E5C-123D-FF14-B322-88B3A531EBD8}"/>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BFB4C5C9-654E-A70C-D508-F65BEE077F97}"/>
              </a:ext>
            </a:extLst>
          </p:cNvPr>
          <p:cNvSpPr>
            <a:spLocks noGrp="1"/>
          </p:cNvSpPr>
          <p:nvPr>
            <p:ph type="sldNum" sz="quarter" idx="12"/>
          </p:nvPr>
        </p:nvSpPr>
        <p:spPr/>
        <p:txBody>
          <a:bodyPr/>
          <a:lstStyle/>
          <a:p>
            <a:fld id="{11A71338-8BA2-4C79-A6C5-5A8E30081D0C}" type="slidenum">
              <a:rPr lang="en-US" smtClean="0"/>
              <a:t>10</a:t>
            </a:fld>
            <a:endParaRPr lang="en-US"/>
          </a:p>
        </p:txBody>
      </p:sp>
      <p:sp>
        <p:nvSpPr>
          <p:cNvPr id="7" name="TextBox 6">
            <a:extLst>
              <a:ext uri="{FF2B5EF4-FFF2-40B4-BE49-F238E27FC236}">
                <a16:creationId xmlns:a16="http://schemas.microsoft.com/office/drawing/2014/main" id="{34094CE1-A685-0229-523A-BC7419D698BB}"/>
              </a:ext>
            </a:extLst>
          </p:cNvPr>
          <p:cNvSpPr txBox="1"/>
          <p:nvPr/>
        </p:nvSpPr>
        <p:spPr>
          <a:xfrm>
            <a:off x="10737410" y="4974801"/>
            <a:ext cx="697871" cy="307777"/>
          </a:xfrm>
          <a:prstGeom prst="rect">
            <a:avLst/>
          </a:prstGeom>
          <a:noFill/>
        </p:spPr>
        <p:txBody>
          <a:bodyPr wrap="square" rtlCol="0">
            <a:spAutoFit/>
          </a:bodyPr>
          <a:lstStyle/>
          <a:p>
            <a:r>
              <a:rPr lang="de-DE" sz="1400" dirty="0"/>
              <a:t>[vgl. 2]</a:t>
            </a:r>
          </a:p>
        </p:txBody>
      </p:sp>
    </p:spTree>
    <p:extLst>
      <p:ext uri="{BB962C8B-B14F-4D97-AF65-F5344CB8AC3E}">
        <p14:creationId xmlns:p14="http://schemas.microsoft.com/office/powerpoint/2010/main" val="307189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4496BB-ABA0-1344-B944-28146FCFAD4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err="1">
                <a:solidFill>
                  <a:srgbClr val="FFFFFF"/>
                </a:solidFill>
                <a:latin typeface="+mj-lt"/>
                <a:ea typeface="+mj-ea"/>
                <a:cs typeface="+mj-cs"/>
              </a:rPr>
              <a:t>Ergebnis</a:t>
            </a:r>
            <a:r>
              <a:rPr lang="en-US" sz="6000" b="1" kern="1200" dirty="0">
                <a:solidFill>
                  <a:srgbClr val="FFFFFF"/>
                </a:solidFill>
                <a:latin typeface="+mj-lt"/>
                <a:ea typeface="+mj-ea"/>
                <a:cs typeface="+mj-cs"/>
              </a:rPr>
              <a:t> / </a:t>
            </a:r>
            <a:r>
              <a:rPr lang="en-US" sz="6000" b="1" kern="1200" dirty="0" err="1">
                <a:solidFill>
                  <a:srgbClr val="FFFFFF"/>
                </a:solidFill>
                <a:latin typeface="+mj-lt"/>
                <a:ea typeface="+mj-ea"/>
                <a:cs typeface="+mj-cs"/>
              </a:rPr>
              <a:t>Prototyp</a:t>
            </a:r>
            <a:endParaRPr lang="en-US" sz="6000" b="1" kern="1200" dirty="0">
              <a:solidFill>
                <a:srgbClr val="FFFFFF"/>
              </a:solidFill>
              <a:latin typeface="+mj-lt"/>
              <a:ea typeface="+mj-ea"/>
              <a:cs typeface="+mj-cs"/>
            </a:endParaRP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Presentation with pie chart with solid fill">
            <a:extLst>
              <a:ext uri="{FF2B5EF4-FFF2-40B4-BE49-F238E27FC236}">
                <a16:creationId xmlns:a16="http://schemas.microsoft.com/office/drawing/2014/main" id="{EFDF6A09-C594-4920-A738-E1D075C361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
        <p:nvSpPr>
          <p:cNvPr id="7" name="Date Placeholder 6">
            <a:extLst>
              <a:ext uri="{FF2B5EF4-FFF2-40B4-BE49-F238E27FC236}">
                <a16:creationId xmlns:a16="http://schemas.microsoft.com/office/drawing/2014/main" id="{859AA1A9-10A1-4A47-9379-958A99E6768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BA38159E-2A93-FC4B-94AD-7271354D7E03}" type="datetime1">
              <a:rPr lang="en-US">
                <a:solidFill>
                  <a:prstClr val="white"/>
                </a:solidFill>
              </a:rPr>
              <a:pPr>
                <a:spcAft>
                  <a:spcPts val="600"/>
                </a:spcAft>
              </a:pPr>
              <a:t>9/1/22</a:t>
            </a:fld>
            <a:endParaRPr lang="en-US">
              <a:solidFill>
                <a:prstClr val="white"/>
              </a:solidFill>
            </a:endParaRPr>
          </a:p>
        </p:txBody>
      </p:sp>
      <p:sp>
        <p:nvSpPr>
          <p:cNvPr id="8" name="Footer Placeholder 7">
            <a:extLst>
              <a:ext uri="{FF2B5EF4-FFF2-40B4-BE49-F238E27FC236}">
                <a16:creationId xmlns:a16="http://schemas.microsoft.com/office/drawing/2014/main" id="{46EC4229-7A44-6A4C-AC96-155C45561FA0}"/>
              </a:ext>
            </a:extLst>
          </p:cNvPr>
          <p:cNvSpPr>
            <a:spLocks noGrp="1"/>
          </p:cNvSpPr>
          <p:nvPr>
            <p:ph type="ftr" sz="quarter" idx="11"/>
          </p:nvPr>
        </p:nvSpPr>
        <p:spPr>
          <a:xfrm>
            <a:off x="3888658" y="6356350"/>
            <a:ext cx="4414684" cy="365125"/>
          </a:xfrm>
        </p:spPr>
        <p:txBody>
          <a:bodyPr vert="horz" lIns="91440" tIns="45720" rIns="91440" bIns="45720" rtlCol="0" anchor="ctr">
            <a:normAutofit/>
          </a:bodyPr>
          <a:lstStyle/>
          <a:p>
            <a:pPr>
              <a:spcAft>
                <a:spcPts val="600"/>
              </a:spcAft>
            </a:pPr>
            <a:r>
              <a:rPr lang="en-US" kern="1200">
                <a:solidFill>
                  <a:prstClr val="white"/>
                </a:solidFill>
                <a:latin typeface="+mn-lt"/>
                <a:ea typeface="+mn-ea"/>
                <a:cs typeface="+mn-cs"/>
              </a:rPr>
              <a:t>Bela Föhrenbacher - IBM</a:t>
            </a:r>
          </a:p>
        </p:txBody>
      </p:sp>
      <p:sp>
        <p:nvSpPr>
          <p:cNvPr id="9" name="Slide Number Placeholder 8">
            <a:extLst>
              <a:ext uri="{FF2B5EF4-FFF2-40B4-BE49-F238E27FC236}">
                <a16:creationId xmlns:a16="http://schemas.microsoft.com/office/drawing/2014/main" id="{585CCD04-E00D-404C-B0CB-B32D9C82B6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1A71338-8BA2-4C79-A6C5-5A8E30081D0C}" type="slidenum">
              <a:rPr lang="en-US">
                <a:solidFill>
                  <a:prstClr val="white"/>
                </a:solidFill>
              </a:rPr>
              <a:pPr>
                <a:spcAft>
                  <a:spcPts val="600"/>
                </a:spcAft>
              </a:pPr>
              <a:t>11</a:t>
            </a:fld>
            <a:endParaRPr lang="en-US">
              <a:solidFill>
                <a:prstClr val="white"/>
              </a:solidFill>
            </a:endParaRPr>
          </a:p>
        </p:txBody>
      </p:sp>
    </p:spTree>
    <p:extLst>
      <p:ext uri="{BB962C8B-B14F-4D97-AF65-F5344CB8AC3E}">
        <p14:creationId xmlns:p14="http://schemas.microsoft.com/office/powerpoint/2010/main" val="2166243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7AC6-0BE5-1AD9-389D-5791533D3736}"/>
              </a:ext>
            </a:extLst>
          </p:cNvPr>
          <p:cNvSpPr>
            <a:spLocks noGrp="1"/>
          </p:cNvSpPr>
          <p:nvPr>
            <p:ph type="title"/>
          </p:nvPr>
        </p:nvSpPr>
        <p:spPr/>
        <p:txBody>
          <a:bodyPr/>
          <a:lstStyle/>
          <a:p>
            <a:r>
              <a:rPr lang="de-DE" b="1" dirty="0"/>
              <a:t>Ergebnis</a:t>
            </a:r>
            <a:endParaRPr lang="de-DE" dirty="0"/>
          </a:p>
        </p:txBody>
      </p:sp>
      <p:sp>
        <p:nvSpPr>
          <p:cNvPr id="3" name="Content Placeholder 2">
            <a:extLst>
              <a:ext uri="{FF2B5EF4-FFF2-40B4-BE49-F238E27FC236}">
                <a16:creationId xmlns:a16="http://schemas.microsoft.com/office/drawing/2014/main" id="{1A09A442-BC68-A7C3-FB61-81ED8744DE34}"/>
              </a:ext>
            </a:extLst>
          </p:cNvPr>
          <p:cNvSpPr>
            <a:spLocks noGrp="1"/>
          </p:cNvSpPr>
          <p:nvPr>
            <p:ph idx="1"/>
          </p:nvPr>
        </p:nvSpPr>
        <p:spPr/>
        <p:txBody>
          <a:bodyPr/>
          <a:lstStyle/>
          <a:p>
            <a:r>
              <a:rPr lang="de-DE" dirty="0"/>
              <a:t>Die von der Anwendung zurückgegebenen Files sehen wie folgt aus:</a:t>
            </a:r>
          </a:p>
          <a:p>
            <a:endParaRPr lang="de-DE" dirty="0"/>
          </a:p>
          <a:p>
            <a:endParaRPr lang="de-DE" dirty="0"/>
          </a:p>
          <a:p>
            <a:r>
              <a:rPr lang="de-DE" dirty="0"/>
              <a:t>Aufbau des Dateinamen:</a:t>
            </a:r>
          </a:p>
          <a:p>
            <a:pPr lvl="1"/>
            <a:r>
              <a:rPr lang="de-DE" dirty="0"/>
              <a:t>JAHR_projekt_issuetype1_issuetype2_status.csv</a:t>
            </a:r>
          </a:p>
          <a:p>
            <a:pPr lvl="1"/>
            <a:r>
              <a:rPr lang="de-DE" dirty="0"/>
              <a:t>JAHR ist optional</a:t>
            </a:r>
          </a:p>
          <a:p>
            <a:r>
              <a:rPr lang="de-DE" dirty="0"/>
              <a:t>.</a:t>
            </a:r>
            <a:r>
              <a:rPr lang="de-DE" dirty="0" err="1"/>
              <a:t>csv</a:t>
            </a:r>
            <a:r>
              <a:rPr lang="de-DE" dirty="0"/>
              <a:t>-Files bilden zwei </a:t>
            </a:r>
            <a:r>
              <a:rPr lang="de-DE" dirty="0" err="1"/>
              <a:t>Issuetypes</a:t>
            </a:r>
            <a:r>
              <a:rPr lang="de-DE" dirty="0"/>
              <a:t> gegeneinander ab um daraus in z.B. in Excel die Metriken zu visualisieren</a:t>
            </a:r>
          </a:p>
        </p:txBody>
      </p:sp>
      <p:sp>
        <p:nvSpPr>
          <p:cNvPr id="4" name="Date Placeholder 3">
            <a:extLst>
              <a:ext uri="{FF2B5EF4-FFF2-40B4-BE49-F238E27FC236}">
                <a16:creationId xmlns:a16="http://schemas.microsoft.com/office/drawing/2014/main" id="{628D2B3F-9757-F8C6-9E92-AD88CEBA76BF}"/>
              </a:ext>
            </a:extLst>
          </p:cNvPr>
          <p:cNvSpPr>
            <a:spLocks noGrp="1"/>
          </p:cNvSpPr>
          <p:nvPr>
            <p:ph type="dt" sz="half" idx="10"/>
          </p:nvPr>
        </p:nvSpPr>
        <p:spPr/>
        <p:txBody>
          <a:bodyPr/>
          <a:lstStyle/>
          <a:p>
            <a:fld id="{AF6E2682-5C0E-C747-8DD0-66273DE8B43F}" type="datetime1">
              <a:rPr lang="de-DE" smtClean="0"/>
              <a:t>01.09.22</a:t>
            </a:fld>
            <a:endParaRPr lang="en-US"/>
          </a:p>
        </p:txBody>
      </p:sp>
      <p:sp>
        <p:nvSpPr>
          <p:cNvPr id="5" name="Footer Placeholder 4">
            <a:extLst>
              <a:ext uri="{FF2B5EF4-FFF2-40B4-BE49-F238E27FC236}">
                <a16:creationId xmlns:a16="http://schemas.microsoft.com/office/drawing/2014/main" id="{985E4185-A9BE-20C7-C064-097BF90FF3C1}"/>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5CB51985-464C-1E6E-3C09-A6CF0E8EFD83}"/>
              </a:ext>
            </a:extLst>
          </p:cNvPr>
          <p:cNvSpPr>
            <a:spLocks noGrp="1"/>
          </p:cNvSpPr>
          <p:nvPr>
            <p:ph type="sldNum" sz="quarter" idx="12"/>
          </p:nvPr>
        </p:nvSpPr>
        <p:spPr/>
        <p:txBody>
          <a:bodyPr/>
          <a:lstStyle/>
          <a:p>
            <a:fld id="{11A71338-8BA2-4C79-A6C5-5A8E30081D0C}" type="slidenum">
              <a:rPr lang="en-US" smtClean="0"/>
              <a:t>12</a:t>
            </a:fld>
            <a:endParaRPr lang="en-US"/>
          </a:p>
        </p:txBody>
      </p:sp>
      <p:pic>
        <p:nvPicPr>
          <p:cNvPr id="7" name="Picture 6">
            <a:extLst>
              <a:ext uri="{FF2B5EF4-FFF2-40B4-BE49-F238E27FC236}">
                <a16:creationId xmlns:a16="http://schemas.microsoft.com/office/drawing/2014/main" id="{F960BB88-BFC3-4CAF-99D4-37FD5C090D67}"/>
              </a:ext>
            </a:extLst>
          </p:cNvPr>
          <p:cNvPicPr>
            <a:picLocks noChangeAspect="1"/>
          </p:cNvPicPr>
          <p:nvPr/>
        </p:nvPicPr>
        <p:blipFill>
          <a:blip r:embed="rId3"/>
          <a:stretch>
            <a:fillRect/>
          </a:stretch>
        </p:blipFill>
        <p:spPr>
          <a:xfrm>
            <a:off x="1777874" y="2357320"/>
            <a:ext cx="3276600" cy="800100"/>
          </a:xfrm>
          <a:prstGeom prst="rect">
            <a:avLst/>
          </a:prstGeom>
        </p:spPr>
      </p:pic>
      <p:pic>
        <p:nvPicPr>
          <p:cNvPr id="8" name="Picture 7">
            <a:extLst>
              <a:ext uri="{FF2B5EF4-FFF2-40B4-BE49-F238E27FC236}">
                <a16:creationId xmlns:a16="http://schemas.microsoft.com/office/drawing/2014/main" id="{D57D343D-399E-E3FC-62FB-9B61C5F4BA86}"/>
              </a:ext>
            </a:extLst>
          </p:cNvPr>
          <p:cNvPicPr>
            <a:picLocks noChangeAspect="1"/>
          </p:cNvPicPr>
          <p:nvPr/>
        </p:nvPicPr>
        <p:blipFill>
          <a:blip r:embed="rId4"/>
          <a:stretch>
            <a:fillRect/>
          </a:stretch>
        </p:blipFill>
        <p:spPr>
          <a:xfrm>
            <a:off x="6693026" y="2357320"/>
            <a:ext cx="3721100" cy="800100"/>
          </a:xfrm>
          <a:prstGeom prst="rect">
            <a:avLst/>
          </a:prstGeom>
        </p:spPr>
      </p:pic>
    </p:spTree>
    <p:extLst>
      <p:ext uri="{BB962C8B-B14F-4D97-AF65-F5344CB8AC3E}">
        <p14:creationId xmlns:p14="http://schemas.microsoft.com/office/powerpoint/2010/main" val="170255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CF56-3DC9-BEDA-1092-73DDCF9CC1F4}"/>
              </a:ext>
            </a:extLst>
          </p:cNvPr>
          <p:cNvSpPr>
            <a:spLocks noGrp="1"/>
          </p:cNvSpPr>
          <p:nvPr>
            <p:ph type="title"/>
          </p:nvPr>
        </p:nvSpPr>
        <p:spPr/>
        <p:txBody>
          <a:bodyPr/>
          <a:lstStyle/>
          <a:p>
            <a:r>
              <a:rPr lang="de-DE" b="1" dirty="0"/>
              <a:t>Erkenntnisse für finale Anwendung</a:t>
            </a:r>
            <a:endParaRPr lang="de-DE" dirty="0"/>
          </a:p>
        </p:txBody>
      </p:sp>
      <p:sp>
        <p:nvSpPr>
          <p:cNvPr id="3" name="Content Placeholder 2">
            <a:extLst>
              <a:ext uri="{FF2B5EF4-FFF2-40B4-BE49-F238E27FC236}">
                <a16:creationId xmlns:a16="http://schemas.microsoft.com/office/drawing/2014/main" id="{2012CABB-3A0A-8F25-26FC-6CEAE22840A9}"/>
              </a:ext>
            </a:extLst>
          </p:cNvPr>
          <p:cNvSpPr>
            <a:spLocks noGrp="1"/>
          </p:cNvSpPr>
          <p:nvPr>
            <p:ph idx="1"/>
          </p:nvPr>
        </p:nvSpPr>
        <p:spPr/>
        <p:txBody>
          <a:bodyPr anchor="ctr"/>
          <a:lstStyle/>
          <a:p>
            <a:r>
              <a:rPr lang="de-DE" dirty="0"/>
              <a:t>Umsetzung grundsätzlich einfach</a:t>
            </a:r>
          </a:p>
          <a:p>
            <a:r>
              <a:rPr lang="de-DE" dirty="0" err="1"/>
              <a:t>jira-metrics-extract</a:t>
            </a:r>
            <a:r>
              <a:rPr lang="de-DE" dirty="0"/>
              <a:t> Tool nicht die optimale Lösung	</a:t>
            </a:r>
          </a:p>
          <a:p>
            <a:pPr lvl="1"/>
            <a:r>
              <a:rPr lang="de-DE" dirty="0"/>
              <a:t>Zeitaufwand steigt exponentiell mit Anzahl der Projekte</a:t>
            </a:r>
          </a:p>
          <a:p>
            <a:pPr lvl="1"/>
            <a:r>
              <a:rPr lang="de-DE" dirty="0"/>
              <a:t>Für mehr als 3 Projekte gleichzeitig nicht verwendbar</a:t>
            </a:r>
          </a:p>
          <a:p>
            <a:r>
              <a:rPr lang="de-DE" dirty="0"/>
              <a:t>Direkte Einbindung der Jira API als neuer Ansatz</a:t>
            </a:r>
          </a:p>
          <a:p>
            <a:pPr lvl="1"/>
            <a:r>
              <a:rPr lang="de-DE" dirty="0"/>
              <a:t>Weglassen unnötiger Informationen möglich</a:t>
            </a:r>
          </a:p>
          <a:p>
            <a:pPr lvl="1"/>
            <a:r>
              <a:rPr lang="de-DE" dirty="0"/>
              <a:t>höhere Flexibilität</a:t>
            </a:r>
          </a:p>
          <a:p>
            <a:endParaRPr lang="de-DE" dirty="0"/>
          </a:p>
        </p:txBody>
      </p:sp>
      <p:sp>
        <p:nvSpPr>
          <p:cNvPr id="4" name="Date Placeholder 3">
            <a:extLst>
              <a:ext uri="{FF2B5EF4-FFF2-40B4-BE49-F238E27FC236}">
                <a16:creationId xmlns:a16="http://schemas.microsoft.com/office/drawing/2014/main" id="{D506E4FD-2ED8-26C5-C0F9-B37EF956B528}"/>
              </a:ext>
            </a:extLst>
          </p:cNvPr>
          <p:cNvSpPr>
            <a:spLocks noGrp="1"/>
          </p:cNvSpPr>
          <p:nvPr>
            <p:ph type="dt" sz="half" idx="10"/>
          </p:nvPr>
        </p:nvSpPr>
        <p:spPr/>
        <p:txBody>
          <a:bodyPr/>
          <a:lstStyle/>
          <a:p>
            <a:fld id="{AF6E2682-5C0E-C747-8DD0-66273DE8B43F}" type="datetime1">
              <a:rPr lang="de-DE" smtClean="0"/>
              <a:t>01.09.22</a:t>
            </a:fld>
            <a:endParaRPr lang="en-US"/>
          </a:p>
        </p:txBody>
      </p:sp>
      <p:sp>
        <p:nvSpPr>
          <p:cNvPr id="5" name="Footer Placeholder 4">
            <a:extLst>
              <a:ext uri="{FF2B5EF4-FFF2-40B4-BE49-F238E27FC236}">
                <a16:creationId xmlns:a16="http://schemas.microsoft.com/office/drawing/2014/main" id="{559A5EE2-0AA1-E1A3-0E57-61D96317D9BB}"/>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554D2856-269D-57B8-0A8D-D0C166EAD7FD}"/>
              </a:ext>
            </a:extLst>
          </p:cNvPr>
          <p:cNvSpPr>
            <a:spLocks noGrp="1"/>
          </p:cNvSpPr>
          <p:nvPr>
            <p:ph type="sldNum" sz="quarter" idx="12"/>
          </p:nvPr>
        </p:nvSpPr>
        <p:spPr/>
        <p:txBody>
          <a:bodyPr/>
          <a:lstStyle/>
          <a:p>
            <a:fld id="{11A71338-8BA2-4C79-A6C5-5A8E30081D0C}" type="slidenum">
              <a:rPr lang="en-US" smtClean="0"/>
              <a:t>13</a:t>
            </a:fld>
            <a:endParaRPr lang="en-US"/>
          </a:p>
        </p:txBody>
      </p:sp>
    </p:spTree>
    <p:extLst>
      <p:ext uri="{BB962C8B-B14F-4D97-AF65-F5344CB8AC3E}">
        <p14:creationId xmlns:p14="http://schemas.microsoft.com/office/powerpoint/2010/main" val="2615050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3C938-9CB0-1846-9835-E03BA67924A4}"/>
              </a:ext>
            </a:extLst>
          </p:cNvPr>
          <p:cNvSpPr>
            <a:spLocks noGrp="1"/>
          </p:cNvSpPr>
          <p:nvPr>
            <p:ph type="title"/>
          </p:nvPr>
        </p:nvSpPr>
        <p:spPr/>
        <p:txBody>
          <a:bodyPr/>
          <a:lstStyle/>
          <a:p>
            <a:r>
              <a:rPr lang="de-DE" b="1" dirty="0"/>
              <a:t>Kritische Würdigung</a:t>
            </a:r>
          </a:p>
        </p:txBody>
      </p:sp>
      <p:graphicFrame>
        <p:nvGraphicFramePr>
          <p:cNvPr id="8" name="Content Placeholder 2">
            <a:extLst>
              <a:ext uri="{FF2B5EF4-FFF2-40B4-BE49-F238E27FC236}">
                <a16:creationId xmlns:a16="http://schemas.microsoft.com/office/drawing/2014/main" id="{29BFE60D-9A3E-4EB8-A1C7-89450897320B}"/>
              </a:ext>
            </a:extLst>
          </p:cNvPr>
          <p:cNvGraphicFramePr>
            <a:graphicFrameLocks noGrp="1"/>
          </p:cNvGraphicFramePr>
          <p:nvPr>
            <p:ph idx="1"/>
            <p:extLst>
              <p:ext uri="{D42A27DB-BD31-4B8C-83A1-F6EECF244321}">
                <p14:modId xmlns:p14="http://schemas.microsoft.com/office/powerpoint/2010/main" val="41138437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575BFCEE-63A2-334B-885F-3BE090A33A9E}"/>
              </a:ext>
            </a:extLst>
          </p:cNvPr>
          <p:cNvSpPr>
            <a:spLocks noGrp="1"/>
          </p:cNvSpPr>
          <p:nvPr>
            <p:ph type="dt" sz="half" idx="10"/>
          </p:nvPr>
        </p:nvSpPr>
        <p:spPr/>
        <p:txBody>
          <a:bodyPr/>
          <a:lstStyle/>
          <a:p>
            <a:fld id="{3BDD668A-1466-4B45-9416-C3C6D8C8E7F3}" type="datetime1">
              <a:rPr lang="de-DE" smtClean="0">
                <a:solidFill>
                  <a:schemeClr val="bg1">
                    <a:lumMod val="50000"/>
                  </a:schemeClr>
                </a:solidFill>
              </a:rPr>
              <a:t>01.09.22</a:t>
            </a:fld>
            <a:endParaRPr lang="en-US" dirty="0">
              <a:solidFill>
                <a:schemeClr val="bg1">
                  <a:lumMod val="50000"/>
                </a:schemeClr>
              </a:solidFill>
            </a:endParaRPr>
          </a:p>
        </p:txBody>
      </p:sp>
      <p:sp>
        <p:nvSpPr>
          <p:cNvPr id="7" name="Footer Placeholder 6">
            <a:extLst>
              <a:ext uri="{FF2B5EF4-FFF2-40B4-BE49-F238E27FC236}">
                <a16:creationId xmlns:a16="http://schemas.microsoft.com/office/drawing/2014/main" id="{9BFF66A7-1BC9-8D4A-AE61-E4317AAAAD13}"/>
              </a:ext>
            </a:extLst>
          </p:cNvPr>
          <p:cNvSpPr>
            <a:spLocks noGrp="1"/>
          </p:cNvSpPr>
          <p:nvPr>
            <p:ph type="ftr" sz="quarter" idx="11"/>
          </p:nvPr>
        </p:nvSpPr>
        <p:spPr/>
        <p:txBody>
          <a:bodyPr/>
          <a:lstStyle/>
          <a:p>
            <a:r>
              <a:rPr lang="en-US" dirty="0">
                <a:solidFill>
                  <a:schemeClr val="bg1">
                    <a:lumMod val="50000"/>
                  </a:schemeClr>
                </a:solidFill>
              </a:rPr>
              <a:t>Bela </a:t>
            </a:r>
            <a:r>
              <a:rPr lang="en-US" dirty="0" err="1">
                <a:solidFill>
                  <a:schemeClr val="bg1">
                    <a:lumMod val="50000"/>
                  </a:schemeClr>
                </a:solidFill>
              </a:rPr>
              <a:t>Föhrenbacher</a:t>
            </a:r>
            <a:r>
              <a:rPr lang="en-US" dirty="0">
                <a:solidFill>
                  <a:schemeClr val="bg1">
                    <a:lumMod val="50000"/>
                  </a:schemeClr>
                </a:solidFill>
              </a:rPr>
              <a:t> - IBM</a:t>
            </a:r>
          </a:p>
        </p:txBody>
      </p:sp>
      <p:sp>
        <p:nvSpPr>
          <p:cNvPr id="9" name="Slide Number Placeholder 8">
            <a:extLst>
              <a:ext uri="{FF2B5EF4-FFF2-40B4-BE49-F238E27FC236}">
                <a16:creationId xmlns:a16="http://schemas.microsoft.com/office/drawing/2014/main" id="{5EC49EDA-4A06-174B-A53A-84B8EAF431F3}"/>
              </a:ext>
            </a:extLst>
          </p:cNvPr>
          <p:cNvSpPr>
            <a:spLocks noGrp="1"/>
          </p:cNvSpPr>
          <p:nvPr>
            <p:ph type="sldNum" sz="quarter" idx="12"/>
          </p:nvPr>
        </p:nvSpPr>
        <p:spPr/>
        <p:txBody>
          <a:bodyPr/>
          <a:lstStyle/>
          <a:p>
            <a:fld id="{11A71338-8BA2-4C79-A6C5-5A8E30081D0C}" type="slidenum">
              <a:rPr lang="en-US" smtClean="0">
                <a:solidFill>
                  <a:schemeClr val="bg1">
                    <a:lumMod val="50000"/>
                  </a:schemeClr>
                </a:solidFill>
              </a:rPr>
              <a:t>14</a:t>
            </a:fld>
            <a:endParaRPr lang="en-US" dirty="0">
              <a:solidFill>
                <a:schemeClr val="bg1">
                  <a:lumMod val="50000"/>
                </a:schemeClr>
              </a:solidFill>
            </a:endParaRPr>
          </a:p>
        </p:txBody>
      </p:sp>
    </p:spTree>
    <p:extLst>
      <p:ext uri="{BB962C8B-B14F-4D97-AF65-F5344CB8AC3E}">
        <p14:creationId xmlns:p14="http://schemas.microsoft.com/office/powerpoint/2010/main" val="621333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F1AFA0-549D-944C-9775-36F2CC246F4F}"/>
              </a:ext>
            </a:extLst>
          </p:cNvPr>
          <p:cNvSpPr>
            <a:spLocks noGrp="1"/>
          </p:cNvSpPr>
          <p:nvPr>
            <p:ph idx="1"/>
          </p:nvPr>
        </p:nvSpPr>
        <p:spPr>
          <a:xfrm>
            <a:off x="387226" y="2055803"/>
            <a:ext cx="6811738" cy="3663072"/>
          </a:xfrm>
        </p:spPr>
        <p:txBody>
          <a:bodyPr anchor="ctr">
            <a:normAutofit/>
          </a:bodyPr>
          <a:lstStyle/>
          <a:p>
            <a:r>
              <a:rPr lang="de-DE" sz="2600" dirty="0"/>
              <a:t>Praktische Tests der Anwendung im Projektteam</a:t>
            </a:r>
          </a:p>
          <a:p>
            <a:r>
              <a:rPr lang="de-DE" sz="2600" dirty="0"/>
              <a:t>Ersetzen des Extraktions-Tools durch eigene Implementierung der Jira API</a:t>
            </a:r>
          </a:p>
          <a:p>
            <a:pPr lvl="1"/>
            <a:r>
              <a:rPr lang="de-DE" sz="2200" dirty="0"/>
              <a:t>Effizienzsteigerung</a:t>
            </a:r>
          </a:p>
          <a:p>
            <a:pPr lvl="1"/>
            <a:r>
              <a:rPr lang="de-DE" sz="2200" dirty="0"/>
              <a:t>Weiterführung des Projekts durch anderen Bachelor Studenten</a:t>
            </a:r>
          </a:p>
          <a:p>
            <a:r>
              <a:rPr lang="de-DE" sz="2600" dirty="0"/>
              <a:t>Transformation in die Cloud</a:t>
            </a:r>
          </a:p>
        </p:txBody>
      </p:sp>
      <p:sp>
        <p:nvSpPr>
          <p:cNvPr id="7" name="Date Placeholder 6">
            <a:extLst>
              <a:ext uri="{FF2B5EF4-FFF2-40B4-BE49-F238E27FC236}">
                <a16:creationId xmlns:a16="http://schemas.microsoft.com/office/drawing/2014/main" id="{F2178A55-40C4-294F-963D-70E21831332B}"/>
              </a:ext>
            </a:extLst>
          </p:cNvPr>
          <p:cNvSpPr>
            <a:spLocks noGrp="1"/>
          </p:cNvSpPr>
          <p:nvPr>
            <p:ph type="dt" sz="half" idx="10"/>
          </p:nvPr>
        </p:nvSpPr>
        <p:spPr>
          <a:xfrm>
            <a:off x="838200" y="6356350"/>
            <a:ext cx="2164746" cy="365125"/>
          </a:xfrm>
        </p:spPr>
        <p:txBody>
          <a:bodyPr>
            <a:normAutofit/>
          </a:bodyPr>
          <a:lstStyle/>
          <a:p>
            <a:pPr>
              <a:spcAft>
                <a:spcPts val="600"/>
              </a:spcAft>
            </a:pPr>
            <a:fld id="{A33C69B0-5032-BC4E-B5D4-21136CA68A88}" type="datetime1">
              <a:rPr lang="de-DE" smtClean="0"/>
              <a:pPr>
                <a:spcAft>
                  <a:spcPts val="600"/>
                </a:spcAft>
              </a:pPr>
              <a:t>01.09.22</a:t>
            </a:fld>
            <a:endParaRPr lang="en-US"/>
          </a:p>
        </p:txBody>
      </p:sp>
      <p:sp>
        <p:nvSpPr>
          <p:cNvPr id="8" name="Footer Placeholder 7">
            <a:extLst>
              <a:ext uri="{FF2B5EF4-FFF2-40B4-BE49-F238E27FC236}">
                <a16:creationId xmlns:a16="http://schemas.microsoft.com/office/drawing/2014/main" id="{CBDEA51D-DF3C-2540-A44A-3ADBB4B1BB77}"/>
              </a:ext>
            </a:extLst>
          </p:cNvPr>
          <p:cNvSpPr>
            <a:spLocks noGrp="1"/>
          </p:cNvSpPr>
          <p:nvPr>
            <p:ph type="ftr" sz="quarter" idx="11"/>
          </p:nvPr>
        </p:nvSpPr>
        <p:spPr>
          <a:xfrm>
            <a:off x="4188756" y="6356350"/>
            <a:ext cx="3811437" cy="365125"/>
          </a:xfrm>
        </p:spPr>
        <p:txBody>
          <a:bodyPr>
            <a:normAutofit/>
          </a:bodyPr>
          <a:lstStyle/>
          <a:p>
            <a:pPr>
              <a:spcAft>
                <a:spcPts val="600"/>
              </a:spcAft>
            </a:pPr>
            <a:r>
              <a:rPr lang="en-US" dirty="0"/>
              <a:t>Bela </a:t>
            </a:r>
            <a:r>
              <a:rPr lang="en-US" dirty="0" err="1"/>
              <a:t>Föhrenbacher</a:t>
            </a:r>
            <a:r>
              <a:rPr lang="en-US" dirty="0"/>
              <a:t> - IBM</a:t>
            </a:r>
          </a:p>
        </p:txBody>
      </p:sp>
      <p:pic>
        <p:nvPicPr>
          <p:cNvPr id="13" name="Picture 12" descr="Plane on tarmac">
            <a:extLst>
              <a:ext uri="{FF2B5EF4-FFF2-40B4-BE49-F238E27FC236}">
                <a16:creationId xmlns:a16="http://schemas.microsoft.com/office/drawing/2014/main" id="{651F247D-C702-7448-94E4-B16D95C680B2}"/>
              </a:ext>
            </a:extLst>
          </p:cNvPr>
          <p:cNvPicPr>
            <a:picLocks noChangeAspect="1"/>
          </p:cNvPicPr>
          <p:nvPr/>
        </p:nvPicPr>
        <p:blipFill rotWithShape="1">
          <a:blip r:embed="rId3">
            <a:alphaModFix amt="70000"/>
          </a:blip>
          <a:srcRect l="33762" t="-1" r="32749" b="-1"/>
          <a:stretch/>
        </p:blipFill>
        <p:spPr>
          <a:xfrm>
            <a:off x="7549218" y="10"/>
            <a:ext cx="4639733" cy="6857990"/>
          </a:xfrm>
          <a:prstGeom prst="rect">
            <a:avLst/>
          </a:prstGeom>
          <a:effectLst/>
        </p:spPr>
      </p:pic>
      <p:sp>
        <p:nvSpPr>
          <p:cNvPr id="9" name="Slide Number Placeholder 8">
            <a:extLst>
              <a:ext uri="{FF2B5EF4-FFF2-40B4-BE49-F238E27FC236}">
                <a16:creationId xmlns:a16="http://schemas.microsoft.com/office/drawing/2014/main" id="{7EAC8B1B-3442-4F4E-8239-4E083BE769ED}"/>
              </a:ext>
            </a:extLst>
          </p:cNvPr>
          <p:cNvSpPr>
            <a:spLocks noGrp="1"/>
          </p:cNvSpPr>
          <p:nvPr>
            <p:ph type="sldNum" sz="quarter" idx="12"/>
          </p:nvPr>
        </p:nvSpPr>
        <p:spPr>
          <a:xfrm>
            <a:off x="8610600" y="6356350"/>
            <a:ext cx="2743200" cy="365125"/>
          </a:xfrm>
        </p:spPr>
        <p:txBody>
          <a:bodyPr>
            <a:normAutofit/>
          </a:bodyPr>
          <a:lstStyle/>
          <a:p>
            <a:pPr>
              <a:spcAft>
                <a:spcPts val="600"/>
              </a:spcAft>
            </a:pPr>
            <a:fld id="{11A71338-8BA2-4C79-A6C5-5A8E30081D0C}" type="slidenum">
              <a:rPr lang="en-US">
                <a:solidFill>
                  <a:srgbClr val="FFFFFF"/>
                </a:solidFill>
              </a:rPr>
              <a:pPr>
                <a:spcAft>
                  <a:spcPts val="600"/>
                </a:spcAft>
              </a:pPr>
              <a:t>15</a:t>
            </a:fld>
            <a:endParaRPr lang="en-US">
              <a:solidFill>
                <a:srgbClr val="FFFFFF"/>
              </a:solidFill>
            </a:endParaRPr>
          </a:p>
        </p:txBody>
      </p:sp>
      <p:sp>
        <p:nvSpPr>
          <p:cNvPr id="14" name="Title 13">
            <a:extLst>
              <a:ext uri="{FF2B5EF4-FFF2-40B4-BE49-F238E27FC236}">
                <a16:creationId xmlns:a16="http://schemas.microsoft.com/office/drawing/2014/main" id="{5402554A-8305-A74E-B878-9B359AC9D378}"/>
              </a:ext>
            </a:extLst>
          </p:cNvPr>
          <p:cNvSpPr>
            <a:spLocks noGrp="1"/>
          </p:cNvSpPr>
          <p:nvPr>
            <p:ph type="title"/>
          </p:nvPr>
        </p:nvSpPr>
        <p:spPr/>
        <p:txBody>
          <a:bodyPr/>
          <a:lstStyle/>
          <a:p>
            <a:r>
              <a:rPr lang="de-DE" b="1" dirty="0"/>
              <a:t>Ausblick</a:t>
            </a:r>
            <a:endParaRPr lang="de-DE" dirty="0"/>
          </a:p>
        </p:txBody>
      </p:sp>
    </p:spTree>
    <p:extLst>
      <p:ext uri="{BB962C8B-B14F-4D97-AF65-F5344CB8AC3E}">
        <p14:creationId xmlns:p14="http://schemas.microsoft.com/office/powerpoint/2010/main" val="327444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376B6B-049A-EE4B-8CA8-0CF828615508}"/>
              </a:ext>
            </a:extLst>
          </p:cNvPr>
          <p:cNvSpPr>
            <a:spLocks noGrp="1"/>
          </p:cNvSpPr>
          <p:nvPr>
            <p:ph type="ctrTitle"/>
          </p:nvPr>
        </p:nvSpPr>
        <p:spPr>
          <a:xfrm>
            <a:off x="1848465" y="3298722"/>
            <a:ext cx="8495070" cy="1784402"/>
          </a:xfrm>
        </p:spPr>
        <p:txBody>
          <a:bodyPr anchor="b">
            <a:normAutofit/>
          </a:bodyPr>
          <a:lstStyle/>
          <a:p>
            <a:r>
              <a:rPr lang="de-DE" dirty="0">
                <a:solidFill>
                  <a:srgbClr val="FFFFFF"/>
                </a:solidFill>
              </a:rPr>
              <a:t>Vielen Dank für Ihre Aufmerksamkeit !</a:t>
            </a:r>
          </a:p>
        </p:txBody>
      </p:sp>
      <p:sp>
        <p:nvSpPr>
          <p:cNvPr id="15" name="Oval 14">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Smiling face with solid fill with solid fill">
            <a:extLst>
              <a:ext uri="{FF2B5EF4-FFF2-40B4-BE49-F238E27FC236}">
                <a16:creationId xmlns:a16="http://schemas.microsoft.com/office/drawing/2014/main" id="{4CFD36DF-A5B6-4FCB-BFB0-4C6895CAD14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pic>
        <p:nvPicPr>
          <p:cNvPr id="18" name="Picture 17" descr="A picture containing text, building, light&#10;&#10;Description automatically generated">
            <a:extLst>
              <a:ext uri="{FF2B5EF4-FFF2-40B4-BE49-F238E27FC236}">
                <a16:creationId xmlns:a16="http://schemas.microsoft.com/office/drawing/2014/main" id="{9E85FCD2-6780-7F43-8CBD-F6E93632687A}"/>
              </a:ext>
            </a:extLst>
          </p:cNvPr>
          <p:cNvPicPr>
            <a:picLocks noChangeAspect="1"/>
          </p:cNvPicPr>
          <p:nvPr/>
        </p:nvPicPr>
        <p:blipFill>
          <a:blip r:embed="rId5">
            <a:biLevel thresh="25000"/>
          </a:blip>
          <a:stretch>
            <a:fillRect/>
          </a:stretch>
        </p:blipFill>
        <p:spPr>
          <a:xfrm>
            <a:off x="10292316" y="171339"/>
            <a:ext cx="1714681" cy="689931"/>
          </a:xfrm>
          <a:prstGeom prst="rect">
            <a:avLst/>
          </a:prstGeom>
        </p:spPr>
      </p:pic>
      <p:pic>
        <p:nvPicPr>
          <p:cNvPr id="19" name="Picture 18" descr="Logo&#10;&#10;Description automatically generated with medium confidence">
            <a:extLst>
              <a:ext uri="{FF2B5EF4-FFF2-40B4-BE49-F238E27FC236}">
                <a16:creationId xmlns:a16="http://schemas.microsoft.com/office/drawing/2014/main" id="{F60F05F8-BD0D-244B-B577-69BED6D4C963}"/>
              </a:ext>
            </a:extLst>
          </p:cNvPr>
          <p:cNvPicPr>
            <a:picLocks noChangeAspect="1"/>
          </p:cNvPicPr>
          <p:nvPr/>
        </p:nvPicPr>
        <p:blipFill>
          <a:blip r:embed="rId6"/>
          <a:stretch>
            <a:fillRect/>
          </a:stretch>
        </p:blipFill>
        <p:spPr>
          <a:xfrm>
            <a:off x="185003" y="171339"/>
            <a:ext cx="2057400" cy="863600"/>
          </a:xfrm>
          <a:prstGeom prst="rect">
            <a:avLst/>
          </a:prstGeom>
        </p:spPr>
      </p:pic>
      <p:sp>
        <p:nvSpPr>
          <p:cNvPr id="7" name="TextBox 6">
            <a:extLst>
              <a:ext uri="{FF2B5EF4-FFF2-40B4-BE49-F238E27FC236}">
                <a16:creationId xmlns:a16="http://schemas.microsoft.com/office/drawing/2014/main" id="{BA7A289E-CBD6-4848-B48E-4437FC2F2FA6}"/>
              </a:ext>
            </a:extLst>
          </p:cNvPr>
          <p:cNvSpPr txBox="1"/>
          <p:nvPr/>
        </p:nvSpPr>
        <p:spPr>
          <a:xfrm>
            <a:off x="10250129" y="2094271"/>
            <a:ext cx="184731" cy="369332"/>
          </a:xfrm>
          <a:prstGeom prst="rect">
            <a:avLst/>
          </a:prstGeom>
          <a:noFill/>
        </p:spPr>
        <p:txBody>
          <a:bodyPr wrap="none" rtlCol="0">
            <a:spAutoFit/>
          </a:bodyPr>
          <a:lstStyle/>
          <a:p>
            <a:endParaRPr lang="de-DE" dirty="0"/>
          </a:p>
        </p:txBody>
      </p:sp>
      <p:sp>
        <p:nvSpPr>
          <p:cNvPr id="3" name="Date Placeholder 2">
            <a:extLst>
              <a:ext uri="{FF2B5EF4-FFF2-40B4-BE49-F238E27FC236}">
                <a16:creationId xmlns:a16="http://schemas.microsoft.com/office/drawing/2014/main" id="{104F19C3-96D3-AA4A-B41D-DD3D93C28F37}"/>
              </a:ext>
            </a:extLst>
          </p:cNvPr>
          <p:cNvSpPr>
            <a:spLocks noGrp="1"/>
          </p:cNvSpPr>
          <p:nvPr>
            <p:ph type="dt" sz="half" idx="10"/>
          </p:nvPr>
        </p:nvSpPr>
        <p:spPr/>
        <p:txBody>
          <a:bodyPr/>
          <a:lstStyle/>
          <a:p>
            <a:fld id="{F331A3BB-1FA3-5F4E-8D50-464869B02551}" type="datetime1">
              <a:rPr lang="de-DE" smtClean="0">
                <a:solidFill>
                  <a:schemeClr val="bg1"/>
                </a:solidFill>
              </a:rPr>
              <a:t>01.09.22</a:t>
            </a:fld>
            <a:endParaRPr lang="en-US" dirty="0">
              <a:solidFill>
                <a:schemeClr val="bg1"/>
              </a:solidFill>
            </a:endParaRPr>
          </a:p>
        </p:txBody>
      </p:sp>
      <p:sp>
        <p:nvSpPr>
          <p:cNvPr id="8" name="Footer Placeholder 7">
            <a:extLst>
              <a:ext uri="{FF2B5EF4-FFF2-40B4-BE49-F238E27FC236}">
                <a16:creationId xmlns:a16="http://schemas.microsoft.com/office/drawing/2014/main" id="{613B9C0F-9A09-3B4F-960E-A024EDAD5E9F}"/>
              </a:ext>
            </a:extLst>
          </p:cNvPr>
          <p:cNvSpPr>
            <a:spLocks noGrp="1"/>
          </p:cNvSpPr>
          <p:nvPr>
            <p:ph type="ftr" sz="quarter" idx="11"/>
          </p:nvPr>
        </p:nvSpPr>
        <p:spPr/>
        <p:txBody>
          <a:bodyPr/>
          <a:lstStyle/>
          <a:p>
            <a:r>
              <a:rPr lang="en-US" dirty="0">
                <a:solidFill>
                  <a:schemeClr val="bg1"/>
                </a:solidFill>
              </a:rPr>
              <a:t>Bela </a:t>
            </a:r>
            <a:r>
              <a:rPr lang="en-US" dirty="0" err="1">
                <a:solidFill>
                  <a:schemeClr val="bg1"/>
                </a:solidFill>
              </a:rPr>
              <a:t>Föhrenbacher</a:t>
            </a:r>
            <a:r>
              <a:rPr lang="en-US" dirty="0">
                <a:solidFill>
                  <a:schemeClr val="bg1"/>
                </a:solidFill>
              </a:rPr>
              <a:t> - IBM</a:t>
            </a:r>
          </a:p>
        </p:txBody>
      </p:sp>
      <p:sp>
        <p:nvSpPr>
          <p:cNvPr id="9" name="Slide Number Placeholder 8">
            <a:extLst>
              <a:ext uri="{FF2B5EF4-FFF2-40B4-BE49-F238E27FC236}">
                <a16:creationId xmlns:a16="http://schemas.microsoft.com/office/drawing/2014/main" id="{1D2E3894-389F-CF42-AF21-0E50B36CBFEC}"/>
              </a:ext>
            </a:extLst>
          </p:cNvPr>
          <p:cNvSpPr>
            <a:spLocks noGrp="1"/>
          </p:cNvSpPr>
          <p:nvPr>
            <p:ph type="sldNum" sz="quarter" idx="12"/>
          </p:nvPr>
        </p:nvSpPr>
        <p:spPr/>
        <p:txBody>
          <a:bodyPr/>
          <a:lstStyle/>
          <a:p>
            <a:fld id="{11A71338-8BA2-4C79-A6C5-5A8E30081D0C}"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3778590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E7EC-76E3-4C90-4453-30363BD1C322}"/>
              </a:ext>
            </a:extLst>
          </p:cNvPr>
          <p:cNvSpPr>
            <a:spLocks noGrp="1"/>
          </p:cNvSpPr>
          <p:nvPr>
            <p:ph type="title"/>
          </p:nvPr>
        </p:nvSpPr>
        <p:spPr/>
        <p:txBody>
          <a:bodyPr/>
          <a:lstStyle/>
          <a:p>
            <a:r>
              <a:rPr lang="de-DE" dirty="0"/>
              <a:t>Quellen</a:t>
            </a:r>
          </a:p>
        </p:txBody>
      </p:sp>
      <p:sp>
        <p:nvSpPr>
          <p:cNvPr id="3" name="Content Placeholder 2">
            <a:extLst>
              <a:ext uri="{FF2B5EF4-FFF2-40B4-BE49-F238E27FC236}">
                <a16:creationId xmlns:a16="http://schemas.microsoft.com/office/drawing/2014/main" id="{41923A06-EF93-C56A-9337-8C82F73F3100}"/>
              </a:ext>
            </a:extLst>
          </p:cNvPr>
          <p:cNvSpPr>
            <a:spLocks noGrp="1"/>
          </p:cNvSpPr>
          <p:nvPr>
            <p:ph idx="1"/>
          </p:nvPr>
        </p:nvSpPr>
        <p:spPr/>
        <p:txBody>
          <a:bodyPr/>
          <a:lstStyle/>
          <a:p>
            <a:r>
              <a:rPr lang="de-DE" dirty="0"/>
              <a:t>Internetquellen:</a:t>
            </a:r>
          </a:p>
          <a:p>
            <a:pPr lvl="1"/>
            <a:r>
              <a:rPr lang="de-DE" dirty="0"/>
              <a:t>[1] Microsoft Webpage: </a:t>
            </a:r>
            <a:r>
              <a:rPr lang="de-DE" dirty="0" err="1"/>
              <a:t>What</a:t>
            </a:r>
            <a:r>
              <a:rPr lang="de-DE" dirty="0"/>
              <a:t> </a:t>
            </a:r>
            <a:r>
              <a:rPr lang="de-DE" dirty="0" err="1"/>
              <a:t>is</a:t>
            </a:r>
            <a:r>
              <a:rPr lang="de-DE" dirty="0"/>
              <a:t> </a:t>
            </a:r>
            <a:r>
              <a:rPr lang="de-DE" dirty="0" err="1"/>
              <a:t>Scrum</a:t>
            </a:r>
            <a:r>
              <a:rPr lang="de-DE" dirty="0"/>
              <a:t>, </a:t>
            </a:r>
            <a:r>
              <a:rPr lang="de-DE" dirty="0">
                <a:hlinkClick r:id="rId3"/>
              </a:rPr>
              <a:t>https://docs.microsoft.com/en-us/devops/plan/what-is-scrum</a:t>
            </a:r>
            <a:r>
              <a:rPr lang="de-DE" dirty="0"/>
              <a:t>, abgerufen am 03.05.2022 um 14:41 Uhr</a:t>
            </a:r>
          </a:p>
          <a:p>
            <a:pPr lvl="1"/>
            <a:r>
              <a:rPr lang="de-DE" dirty="0"/>
              <a:t>[2] </a:t>
            </a:r>
            <a:r>
              <a:rPr lang="de-DE" dirty="0" err="1"/>
              <a:t>pypi.org</a:t>
            </a:r>
            <a:r>
              <a:rPr lang="de-DE" dirty="0"/>
              <a:t>: </a:t>
            </a:r>
            <a:r>
              <a:rPr lang="de-DE" dirty="0" err="1"/>
              <a:t>jira-metrics-extract</a:t>
            </a:r>
            <a:r>
              <a:rPr lang="de-DE" dirty="0"/>
              <a:t> 0.53, </a:t>
            </a:r>
            <a:r>
              <a:rPr lang="de-DE" dirty="0">
                <a:hlinkClick r:id="rId4"/>
              </a:rPr>
              <a:t>https://pypi.org/project/jira-metrics-extract/</a:t>
            </a:r>
            <a:r>
              <a:rPr lang="de-DE" dirty="0"/>
              <a:t>, abgerufen am 09.05.2022 um 12:25 Uhr</a:t>
            </a:r>
          </a:p>
          <a:p>
            <a:pPr lvl="1"/>
            <a:endParaRPr lang="de-DE" dirty="0"/>
          </a:p>
          <a:p>
            <a:pPr lvl="1"/>
            <a:endParaRPr lang="de-DE" dirty="0"/>
          </a:p>
          <a:p>
            <a:r>
              <a:rPr lang="de-DE" dirty="0"/>
              <a:t>Bildquellen:</a:t>
            </a:r>
          </a:p>
          <a:p>
            <a:pPr lvl="1"/>
            <a:r>
              <a:rPr lang="de-DE" dirty="0"/>
              <a:t>[3] Microsoft Webpage: </a:t>
            </a:r>
            <a:r>
              <a:rPr lang="de-DE" dirty="0" err="1"/>
              <a:t>What</a:t>
            </a:r>
            <a:r>
              <a:rPr lang="de-DE" dirty="0"/>
              <a:t> </a:t>
            </a:r>
            <a:r>
              <a:rPr lang="de-DE" dirty="0" err="1"/>
              <a:t>is</a:t>
            </a:r>
            <a:r>
              <a:rPr lang="de-DE" dirty="0"/>
              <a:t> </a:t>
            </a:r>
            <a:r>
              <a:rPr lang="de-DE" dirty="0" err="1"/>
              <a:t>Scrum</a:t>
            </a:r>
            <a:r>
              <a:rPr lang="de-DE" dirty="0"/>
              <a:t>, </a:t>
            </a:r>
            <a:r>
              <a:rPr lang="de-DE" dirty="0">
                <a:hlinkClick r:id="rId3"/>
              </a:rPr>
              <a:t>https://docs.microsoft.com/en-us/devops/plan/what-is-scrum</a:t>
            </a:r>
            <a:r>
              <a:rPr lang="de-DE" dirty="0"/>
              <a:t>, abgerufen am 03.05.2022 um 14:41 Uhr</a:t>
            </a:r>
          </a:p>
        </p:txBody>
      </p:sp>
      <p:sp>
        <p:nvSpPr>
          <p:cNvPr id="4" name="Date Placeholder 3">
            <a:extLst>
              <a:ext uri="{FF2B5EF4-FFF2-40B4-BE49-F238E27FC236}">
                <a16:creationId xmlns:a16="http://schemas.microsoft.com/office/drawing/2014/main" id="{AD6AF12E-1377-4442-CA88-F59772E6F656}"/>
              </a:ext>
            </a:extLst>
          </p:cNvPr>
          <p:cNvSpPr>
            <a:spLocks noGrp="1"/>
          </p:cNvSpPr>
          <p:nvPr>
            <p:ph type="dt" sz="half" idx="10"/>
          </p:nvPr>
        </p:nvSpPr>
        <p:spPr/>
        <p:txBody>
          <a:bodyPr/>
          <a:lstStyle/>
          <a:p>
            <a:fld id="{AF6E2682-5C0E-C747-8DD0-66273DE8B43F}" type="datetime1">
              <a:rPr lang="de-DE" smtClean="0"/>
              <a:t>01.09.22</a:t>
            </a:fld>
            <a:endParaRPr lang="en-US"/>
          </a:p>
        </p:txBody>
      </p:sp>
      <p:sp>
        <p:nvSpPr>
          <p:cNvPr id="5" name="Footer Placeholder 4">
            <a:extLst>
              <a:ext uri="{FF2B5EF4-FFF2-40B4-BE49-F238E27FC236}">
                <a16:creationId xmlns:a16="http://schemas.microsoft.com/office/drawing/2014/main" id="{E3777511-AF90-33BA-A4B6-117564014FAE}"/>
              </a:ext>
            </a:extLst>
          </p:cNvPr>
          <p:cNvSpPr>
            <a:spLocks noGrp="1"/>
          </p:cNvSpPr>
          <p:nvPr>
            <p:ph type="ftr" sz="quarter" idx="11"/>
          </p:nvPr>
        </p:nvSpPr>
        <p:spPr/>
        <p:txBody>
          <a:bodyPr/>
          <a:lstStyle/>
          <a:p>
            <a:r>
              <a:rPr lang="en-US"/>
              <a:t>Bela Föhrenbacher - IBM</a:t>
            </a:r>
          </a:p>
        </p:txBody>
      </p:sp>
      <p:sp>
        <p:nvSpPr>
          <p:cNvPr id="6" name="Slide Number Placeholder 5">
            <a:extLst>
              <a:ext uri="{FF2B5EF4-FFF2-40B4-BE49-F238E27FC236}">
                <a16:creationId xmlns:a16="http://schemas.microsoft.com/office/drawing/2014/main" id="{FEC81B81-DC82-57FE-2843-D0590336216A}"/>
              </a:ext>
            </a:extLst>
          </p:cNvPr>
          <p:cNvSpPr>
            <a:spLocks noGrp="1"/>
          </p:cNvSpPr>
          <p:nvPr>
            <p:ph type="sldNum" sz="quarter" idx="12"/>
          </p:nvPr>
        </p:nvSpPr>
        <p:spPr/>
        <p:txBody>
          <a:bodyPr/>
          <a:lstStyle/>
          <a:p>
            <a:fld id="{11A71338-8BA2-4C79-A6C5-5A8E30081D0C}" type="slidenum">
              <a:rPr lang="en-US" smtClean="0"/>
              <a:t>17</a:t>
            </a:fld>
            <a:endParaRPr lang="en-US"/>
          </a:p>
        </p:txBody>
      </p:sp>
    </p:spTree>
    <p:extLst>
      <p:ext uri="{BB962C8B-B14F-4D97-AF65-F5344CB8AC3E}">
        <p14:creationId xmlns:p14="http://schemas.microsoft.com/office/powerpoint/2010/main" val="112191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104348CE-FBA0-0F42-8132-27A488BC332E}"/>
              </a:ext>
            </a:extLst>
          </p:cNvPr>
          <p:cNvSpPr>
            <a:spLocks noGrp="1"/>
          </p:cNvSpPr>
          <p:nvPr>
            <p:ph idx="1"/>
          </p:nvPr>
        </p:nvSpPr>
        <p:spPr>
          <a:xfrm>
            <a:off x="838200" y="1942748"/>
            <a:ext cx="6254496" cy="4078223"/>
          </a:xfrm>
        </p:spPr>
        <p:txBody>
          <a:bodyPr anchor="ctr">
            <a:normAutofit lnSpcReduction="10000"/>
          </a:bodyPr>
          <a:lstStyle/>
          <a:p>
            <a:pPr marL="514350" indent="-514350">
              <a:buFont typeface="+mj-lt"/>
              <a:buAutoNum type="arabicParenR"/>
            </a:pPr>
            <a:r>
              <a:rPr lang="de-DE" sz="2600" dirty="0">
                <a:solidFill>
                  <a:schemeClr val="bg1"/>
                </a:solidFill>
              </a:rPr>
              <a:t>Einleitung</a:t>
            </a:r>
          </a:p>
          <a:p>
            <a:pPr marL="514350" indent="-514350">
              <a:buFont typeface="+mj-lt"/>
              <a:buAutoNum type="arabicParenR"/>
            </a:pPr>
            <a:r>
              <a:rPr lang="de-DE" sz="2600" dirty="0">
                <a:solidFill>
                  <a:schemeClr val="bg1"/>
                </a:solidFill>
              </a:rPr>
              <a:t>Problemstellung</a:t>
            </a:r>
          </a:p>
          <a:p>
            <a:pPr marL="514350" indent="-514350">
              <a:buFont typeface="+mj-lt"/>
              <a:buAutoNum type="arabicParenR"/>
            </a:pPr>
            <a:r>
              <a:rPr lang="de-DE" sz="2600" dirty="0">
                <a:solidFill>
                  <a:schemeClr val="bg1"/>
                </a:solidFill>
              </a:rPr>
              <a:t>Aufgabenstellung / Ziel des Projekts</a:t>
            </a:r>
          </a:p>
          <a:p>
            <a:pPr marL="514350" indent="-514350">
              <a:buFont typeface="+mj-lt"/>
              <a:buAutoNum type="arabicParenR"/>
            </a:pPr>
            <a:r>
              <a:rPr lang="de-DE" sz="2600" dirty="0">
                <a:solidFill>
                  <a:schemeClr val="bg1"/>
                </a:solidFill>
              </a:rPr>
              <a:t>Konzeptueller Entwurf</a:t>
            </a:r>
          </a:p>
          <a:p>
            <a:pPr marL="514350" indent="-514350">
              <a:buFont typeface="+mj-lt"/>
              <a:buAutoNum type="arabicParenR"/>
            </a:pPr>
            <a:r>
              <a:rPr lang="de-DE" sz="2600" dirty="0">
                <a:solidFill>
                  <a:schemeClr val="bg1"/>
                </a:solidFill>
              </a:rPr>
              <a:t>Entwicklung der Anwendung</a:t>
            </a:r>
          </a:p>
          <a:p>
            <a:pPr marL="514350" indent="-514350">
              <a:buFont typeface="+mj-lt"/>
              <a:buAutoNum type="arabicParenR"/>
            </a:pPr>
            <a:r>
              <a:rPr lang="de-DE" sz="2600" dirty="0">
                <a:solidFill>
                  <a:schemeClr val="bg1"/>
                </a:solidFill>
              </a:rPr>
              <a:t>Ergebnis / Prototyp</a:t>
            </a:r>
          </a:p>
          <a:p>
            <a:pPr marL="971550" lvl="1" indent="-514350">
              <a:buFont typeface="+mj-lt"/>
              <a:buAutoNum type="arabicParenR"/>
            </a:pPr>
            <a:r>
              <a:rPr lang="de-DE" sz="2200" dirty="0">
                <a:solidFill>
                  <a:schemeClr val="bg1"/>
                </a:solidFill>
              </a:rPr>
              <a:t>Funktionsweise</a:t>
            </a:r>
          </a:p>
          <a:p>
            <a:pPr marL="971550" lvl="1" indent="-514350">
              <a:buFont typeface="+mj-lt"/>
              <a:buAutoNum type="arabicParenR"/>
            </a:pPr>
            <a:r>
              <a:rPr lang="de-DE" sz="2200" dirty="0">
                <a:solidFill>
                  <a:schemeClr val="bg1"/>
                </a:solidFill>
              </a:rPr>
              <a:t>Erkenntnisse</a:t>
            </a:r>
          </a:p>
          <a:p>
            <a:pPr marL="514350" indent="-514350">
              <a:buFont typeface="+mj-lt"/>
              <a:buAutoNum type="arabicParenR"/>
            </a:pPr>
            <a:r>
              <a:rPr lang="de-DE" sz="2600" dirty="0">
                <a:solidFill>
                  <a:schemeClr val="bg1"/>
                </a:solidFill>
              </a:rPr>
              <a:t>Kritische Würdigung und Ausblick</a:t>
            </a:r>
          </a:p>
          <a:p>
            <a:pPr marL="514350" indent="-514350">
              <a:buFont typeface="+mj-lt"/>
              <a:buAutoNum type="arabicParenR"/>
            </a:pPr>
            <a:endParaRPr lang="de-DE" sz="2000" dirty="0">
              <a:solidFill>
                <a:schemeClr val="bg1"/>
              </a:solidFill>
            </a:endParaRPr>
          </a:p>
        </p:txBody>
      </p:sp>
      <p:pic>
        <p:nvPicPr>
          <p:cNvPr id="18" name="Picture 17" descr="A picture containing colorful, stationary, writing implement, child&#10;&#10;Description automatically generated">
            <a:extLst>
              <a:ext uri="{FF2B5EF4-FFF2-40B4-BE49-F238E27FC236}">
                <a16:creationId xmlns:a16="http://schemas.microsoft.com/office/drawing/2014/main" id="{E0902470-3110-4A4F-839E-E49C3DDD908B}"/>
              </a:ext>
            </a:extLst>
          </p:cNvPr>
          <p:cNvPicPr>
            <a:picLocks noChangeAspect="1"/>
          </p:cNvPicPr>
          <p:nvPr/>
        </p:nvPicPr>
        <p:blipFill rotWithShape="1">
          <a:blip r:embed="rId3">
            <a:alphaModFix amt="70000"/>
          </a:blip>
          <a:srcRect l="22737" r="35317" b="-1"/>
          <a:stretch/>
        </p:blipFill>
        <p:spPr>
          <a:xfrm>
            <a:off x="7552266" y="10"/>
            <a:ext cx="4639733" cy="6857990"/>
          </a:xfrm>
          <a:prstGeom prst="rect">
            <a:avLst/>
          </a:prstGeom>
        </p:spPr>
      </p:pic>
      <p:sp>
        <p:nvSpPr>
          <p:cNvPr id="12" name="Title 11">
            <a:extLst>
              <a:ext uri="{FF2B5EF4-FFF2-40B4-BE49-F238E27FC236}">
                <a16:creationId xmlns:a16="http://schemas.microsoft.com/office/drawing/2014/main" id="{CCB228F3-18F6-2B48-AE7E-5F3541D31FE7}"/>
              </a:ext>
            </a:extLst>
          </p:cNvPr>
          <p:cNvSpPr>
            <a:spLocks noGrp="1"/>
          </p:cNvSpPr>
          <p:nvPr>
            <p:ph type="title"/>
          </p:nvPr>
        </p:nvSpPr>
        <p:spPr/>
        <p:txBody>
          <a:bodyPr/>
          <a:lstStyle/>
          <a:p>
            <a:r>
              <a:rPr lang="de-DE" b="1" dirty="0">
                <a:solidFill>
                  <a:schemeClr val="bg1"/>
                </a:solidFill>
              </a:rPr>
              <a:t>Agenda</a:t>
            </a:r>
          </a:p>
        </p:txBody>
      </p:sp>
      <p:sp>
        <p:nvSpPr>
          <p:cNvPr id="2" name="Date Placeholder 1">
            <a:extLst>
              <a:ext uri="{FF2B5EF4-FFF2-40B4-BE49-F238E27FC236}">
                <a16:creationId xmlns:a16="http://schemas.microsoft.com/office/drawing/2014/main" id="{966CF8C9-6299-144E-A56C-D17AFB62888B}"/>
              </a:ext>
            </a:extLst>
          </p:cNvPr>
          <p:cNvSpPr>
            <a:spLocks noGrp="1"/>
          </p:cNvSpPr>
          <p:nvPr>
            <p:ph type="dt" sz="half" idx="10"/>
          </p:nvPr>
        </p:nvSpPr>
        <p:spPr/>
        <p:txBody>
          <a:bodyPr/>
          <a:lstStyle/>
          <a:p>
            <a:fld id="{A1A1AC6F-D76F-214F-9AD0-9245A36FFEA9}" type="datetime1">
              <a:rPr lang="de-DE" smtClean="0">
                <a:solidFill>
                  <a:schemeClr val="tx1">
                    <a:lumMod val="50000"/>
                  </a:schemeClr>
                </a:solidFill>
              </a:rPr>
              <a:t>01.09.22</a:t>
            </a:fld>
            <a:endParaRPr lang="en-US" dirty="0">
              <a:solidFill>
                <a:schemeClr val="tx1">
                  <a:lumMod val="50000"/>
                </a:schemeClr>
              </a:solidFill>
            </a:endParaRPr>
          </a:p>
        </p:txBody>
      </p:sp>
      <p:sp>
        <p:nvSpPr>
          <p:cNvPr id="3" name="Footer Placeholder 2">
            <a:extLst>
              <a:ext uri="{FF2B5EF4-FFF2-40B4-BE49-F238E27FC236}">
                <a16:creationId xmlns:a16="http://schemas.microsoft.com/office/drawing/2014/main" id="{55242184-97DD-9E40-8B0C-BC0BCB2B3E65}"/>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7" name="Slide Number Placeholder 6">
            <a:extLst>
              <a:ext uri="{FF2B5EF4-FFF2-40B4-BE49-F238E27FC236}">
                <a16:creationId xmlns:a16="http://schemas.microsoft.com/office/drawing/2014/main" id="{029F8B9E-8BE5-2742-B6FB-A80B1C982119}"/>
              </a:ext>
            </a:extLst>
          </p:cNvPr>
          <p:cNvSpPr>
            <a:spLocks noGrp="1"/>
          </p:cNvSpPr>
          <p:nvPr>
            <p:ph type="sldNum" sz="quarter" idx="12"/>
          </p:nvPr>
        </p:nvSpPr>
        <p:spPr/>
        <p:txBody>
          <a:bodyPr/>
          <a:lstStyle/>
          <a:p>
            <a:fld id="{11A71338-8BA2-4C79-A6C5-5A8E30081D0C}" type="slidenum">
              <a:rPr lang="en-US" smtClean="0">
                <a:solidFill>
                  <a:schemeClr val="tx1">
                    <a:lumMod val="50000"/>
                  </a:schemeClr>
                </a:solidFill>
              </a:rPr>
              <a:t>2</a:t>
            </a:fld>
            <a:endParaRPr lang="en-US" dirty="0">
              <a:solidFill>
                <a:schemeClr val="tx1">
                  <a:lumMod val="50000"/>
                </a:schemeClr>
              </a:solidFill>
            </a:endParaRPr>
          </a:p>
        </p:txBody>
      </p:sp>
    </p:spTree>
    <p:extLst>
      <p:ext uri="{BB962C8B-B14F-4D97-AF65-F5344CB8AC3E}">
        <p14:creationId xmlns:p14="http://schemas.microsoft.com/office/powerpoint/2010/main" val="40213842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66FC6-65F7-BB4D-AF91-FC21A1410490}"/>
              </a:ext>
            </a:extLst>
          </p:cNvPr>
          <p:cNvSpPr>
            <a:spLocks noGrp="1"/>
          </p:cNvSpPr>
          <p:nvPr>
            <p:ph idx="1"/>
          </p:nvPr>
        </p:nvSpPr>
        <p:spPr>
          <a:xfrm>
            <a:off x="838200" y="1999281"/>
            <a:ext cx="6254496" cy="4182063"/>
          </a:xfrm>
        </p:spPr>
        <p:txBody>
          <a:bodyPr anchor="ctr">
            <a:normAutofit/>
          </a:bodyPr>
          <a:lstStyle/>
          <a:p>
            <a:r>
              <a:rPr lang="de-DE" sz="2600" dirty="0">
                <a:solidFill>
                  <a:schemeClr val="bg1"/>
                </a:solidFill>
              </a:rPr>
              <a:t>Einsatzort: Daimler Account von IBM Consulting, </a:t>
            </a:r>
            <a:r>
              <a:rPr lang="de-DE" sz="2600" dirty="0" err="1">
                <a:solidFill>
                  <a:schemeClr val="bg1"/>
                </a:solidFill>
              </a:rPr>
              <a:t>Ehningen</a:t>
            </a:r>
            <a:r>
              <a:rPr lang="de-DE" sz="2600" dirty="0">
                <a:solidFill>
                  <a:schemeClr val="bg1"/>
                </a:solidFill>
              </a:rPr>
              <a:t> / Home Office</a:t>
            </a:r>
          </a:p>
          <a:p>
            <a:r>
              <a:rPr lang="de-DE" sz="2600" dirty="0">
                <a:solidFill>
                  <a:schemeClr val="bg1"/>
                </a:solidFill>
              </a:rPr>
              <a:t>XENTRY Projektumgebung</a:t>
            </a:r>
          </a:p>
          <a:p>
            <a:r>
              <a:rPr lang="de-DE" sz="2600" dirty="0">
                <a:solidFill>
                  <a:schemeClr val="bg1"/>
                </a:solidFill>
              </a:rPr>
              <a:t>Team: 1 Entwickler + 1 </a:t>
            </a:r>
            <a:r>
              <a:rPr lang="de-DE" sz="2600" dirty="0" err="1">
                <a:solidFill>
                  <a:schemeClr val="bg1"/>
                </a:solidFill>
              </a:rPr>
              <a:t>Projectowner</a:t>
            </a:r>
            <a:endParaRPr lang="de-DE" sz="2600" dirty="0">
              <a:solidFill>
                <a:schemeClr val="bg1"/>
              </a:solidFill>
            </a:endParaRPr>
          </a:p>
          <a:p>
            <a:r>
              <a:rPr lang="de-DE" sz="2600" dirty="0">
                <a:solidFill>
                  <a:schemeClr val="bg1"/>
                </a:solidFill>
              </a:rPr>
              <a:t>Ziel: Migration einer Finanzmanagement-Anwendung von einem lokalen System in die Cloud</a:t>
            </a:r>
          </a:p>
        </p:txBody>
      </p:sp>
      <p:pic>
        <p:nvPicPr>
          <p:cNvPr id="13" name="Picture 12">
            <a:extLst>
              <a:ext uri="{FF2B5EF4-FFF2-40B4-BE49-F238E27FC236}">
                <a16:creationId xmlns:a16="http://schemas.microsoft.com/office/drawing/2014/main" id="{41C118E2-DC63-D24B-8161-BA136AECFF4E}"/>
              </a:ext>
            </a:extLst>
          </p:cNvPr>
          <p:cNvPicPr>
            <a:picLocks noChangeAspect="1"/>
          </p:cNvPicPr>
          <p:nvPr/>
        </p:nvPicPr>
        <p:blipFill>
          <a:blip r:embed="rId3">
            <a:alphaModFix amt="70000"/>
            <a:extLst>
              <a:ext uri="{837473B0-CC2E-450A-ABE3-18F120FF3D39}">
                <a1611:picAttrSrcUrl xmlns:a1611="http://schemas.microsoft.com/office/drawing/2016/11/main" r:id="rId4"/>
              </a:ext>
            </a:extLst>
          </a:blip>
          <a:srcRect l="27441" r="27441"/>
          <a:stretch/>
        </p:blipFill>
        <p:spPr>
          <a:xfrm>
            <a:off x="7552266" y="10"/>
            <a:ext cx="4639733" cy="6857990"/>
          </a:xfrm>
          <a:prstGeom prst="rect">
            <a:avLst/>
          </a:prstGeom>
        </p:spPr>
      </p:pic>
      <p:sp>
        <p:nvSpPr>
          <p:cNvPr id="16" name="Title 15">
            <a:extLst>
              <a:ext uri="{FF2B5EF4-FFF2-40B4-BE49-F238E27FC236}">
                <a16:creationId xmlns:a16="http://schemas.microsoft.com/office/drawing/2014/main" id="{216520DF-DDEC-9748-81B7-3AA714B13378}"/>
              </a:ext>
            </a:extLst>
          </p:cNvPr>
          <p:cNvSpPr>
            <a:spLocks noGrp="1"/>
          </p:cNvSpPr>
          <p:nvPr>
            <p:ph type="title"/>
          </p:nvPr>
        </p:nvSpPr>
        <p:spPr/>
        <p:txBody>
          <a:bodyPr/>
          <a:lstStyle/>
          <a:p>
            <a:r>
              <a:rPr lang="de-DE" b="1" dirty="0">
                <a:solidFill>
                  <a:schemeClr val="bg1"/>
                </a:solidFill>
              </a:rPr>
              <a:t>Einleitung</a:t>
            </a:r>
          </a:p>
        </p:txBody>
      </p:sp>
      <p:sp>
        <p:nvSpPr>
          <p:cNvPr id="2" name="Date Placeholder 1">
            <a:extLst>
              <a:ext uri="{FF2B5EF4-FFF2-40B4-BE49-F238E27FC236}">
                <a16:creationId xmlns:a16="http://schemas.microsoft.com/office/drawing/2014/main" id="{483B5854-9717-0F44-809A-7DC636964CA0}"/>
              </a:ext>
            </a:extLst>
          </p:cNvPr>
          <p:cNvSpPr>
            <a:spLocks noGrp="1"/>
          </p:cNvSpPr>
          <p:nvPr>
            <p:ph type="dt" sz="half" idx="10"/>
          </p:nvPr>
        </p:nvSpPr>
        <p:spPr/>
        <p:txBody>
          <a:bodyPr/>
          <a:lstStyle/>
          <a:p>
            <a:fld id="{E476D96D-424B-6F48-816C-30FF7C1D30FC}" type="datetime1">
              <a:rPr lang="de-DE" smtClean="0">
                <a:solidFill>
                  <a:schemeClr val="tx1">
                    <a:lumMod val="50000"/>
                  </a:schemeClr>
                </a:solidFill>
              </a:rPr>
              <a:t>01.09.22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CE69097C-4100-7648-8A5F-74E1E93A24F4}"/>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8" name="Slide Number Placeholder 7">
            <a:extLst>
              <a:ext uri="{FF2B5EF4-FFF2-40B4-BE49-F238E27FC236}">
                <a16:creationId xmlns:a16="http://schemas.microsoft.com/office/drawing/2014/main" id="{A8C3B7CE-5CFA-C343-9EA1-6B8568E853A8}"/>
              </a:ext>
            </a:extLst>
          </p:cNvPr>
          <p:cNvSpPr>
            <a:spLocks noGrp="1"/>
          </p:cNvSpPr>
          <p:nvPr>
            <p:ph type="sldNum" sz="quarter" idx="12"/>
          </p:nvPr>
        </p:nvSpPr>
        <p:spPr/>
        <p:txBody>
          <a:bodyPr/>
          <a:lstStyle/>
          <a:p>
            <a:fld id="{11A71338-8BA2-4C79-A6C5-5A8E30081D0C}" type="slidenum">
              <a:rPr lang="en-US" smtClean="0">
                <a:solidFill>
                  <a:schemeClr val="tx1"/>
                </a:solidFill>
              </a:rPr>
              <a:t>3</a:t>
            </a:fld>
            <a:endParaRPr lang="en-US" dirty="0">
              <a:solidFill>
                <a:schemeClr val="tx1"/>
              </a:solidFill>
            </a:endParaRPr>
          </a:p>
        </p:txBody>
      </p:sp>
    </p:spTree>
    <p:extLst>
      <p:ext uri="{BB962C8B-B14F-4D97-AF65-F5344CB8AC3E}">
        <p14:creationId xmlns:p14="http://schemas.microsoft.com/office/powerpoint/2010/main" val="272943217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D3831109-3409-D34F-BBA8-70440FD42DD6}"/>
              </a:ext>
            </a:extLst>
          </p:cNvPr>
          <p:cNvSpPr>
            <a:spLocks noGrp="1"/>
          </p:cNvSpPr>
          <p:nvPr>
            <p:ph idx="1"/>
          </p:nvPr>
        </p:nvSpPr>
        <p:spPr>
          <a:xfrm>
            <a:off x="838200" y="1898543"/>
            <a:ext cx="6254496" cy="4282802"/>
          </a:xfrm>
        </p:spPr>
        <p:txBody>
          <a:bodyPr anchor="ctr">
            <a:normAutofit/>
          </a:bodyPr>
          <a:lstStyle/>
          <a:p>
            <a:r>
              <a:rPr lang="de-DE" sz="2600" dirty="0">
                <a:solidFill>
                  <a:schemeClr val="bg1"/>
                </a:solidFill>
              </a:rPr>
              <a:t>Projektmanagement </a:t>
            </a:r>
            <a:r>
              <a:rPr lang="de-DE" sz="2600" dirty="0" err="1">
                <a:solidFill>
                  <a:schemeClr val="bg1"/>
                </a:solidFill>
              </a:rPr>
              <a:t>Aftersales</a:t>
            </a:r>
            <a:endParaRPr lang="de-DE" sz="2600" dirty="0">
              <a:solidFill>
                <a:schemeClr val="bg1"/>
              </a:solidFill>
            </a:endParaRPr>
          </a:p>
          <a:p>
            <a:pPr lvl="1"/>
            <a:r>
              <a:rPr lang="de-DE" sz="2200" dirty="0">
                <a:solidFill>
                  <a:schemeClr val="bg1"/>
                </a:solidFill>
              </a:rPr>
              <a:t>Regelmäßige Berichtserstattung obligatorisch</a:t>
            </a:r>
          </a:p>
          <a:p>
            <a:pPr lvl="1"/>
            <a:r>
              <a:rPr lang="de-DE" sz="2200" dirty="0">
                <a:solidFill>
                  <a:schemeClr val="bg1"/>
                </a:solidFill>
              </a:rPr>
              <a:t>Export von Metriken aus </a:t>
            </a:r>
            <a:r>
              <a:rPr lang="de-DE" sz="2200" dirty="0" err="1">
                <a:solidFill>
                  <a:schemeClr val="bg1"/>
                </a:solidFill>
              </a:rPr>
              <a:t>Jira</a:t>
            </a:r>
            <a:endParaRPr lang="de-DE" sz="2200" dirty="0">
              <a:solidFill>
                <a:schemeClr val="bg1"/>
              </a:solidFill>
            </a:endParaRPr>
          </a:p>
          <a:p>
            <a:r>
              <a:rPr lang="de-DE" sz="2600" dirty="0">
                <a:solidFill>
                  <a:schemeClr val="bg1"/>
                </a:solidFill>
              </a:rPr>
              <a:t>Reduktion manueller Aufwände</a:t>
            </a:r>
          </a:p>
          <a:p>
            <a:pPr lvl="1"/>
            <a:r>
              <a:rPr lang="de-DE" sz="2200" dirty="0">
                <a:solidFill>
                  <a:schemeClr val="bg1"/>
                </a:solidFill>
              </a:rPr>
              <a:t>Manuelles Herunterladen aus </a:t>
            </a:r>
            <a:r>
              <a:rPr lang="de-DE" sz="2200" dirty="0" err="1">
                <a:solidFill>
                  <a:schemeClr val="bg1"/>
                </a:solidFill>
              </a:rPr>
              <a:t>Jira</a:t>
            </a:r>
            <a:endParaRPr lang="de-DE" sz="2200" dirty="0">
              <a:solidFill>
                <a:schemeClr val="bg1"/>
              </a:solidFill>
            </a:endParaRPr>
          </a:p>
          <a:p>
            <a:pPr lvl="1"/>
            <a:r>
              <a:rPr lang="de-DE" sz="2200" dirty="0">
                <a:solidFill>
                  <a:schemeClr val="bg1"/>
                </a:solidFill>
              </a:rPr>
              <a:t>Filterung der Daten nach Projekt/</a:t>
            </a:r>
            <a:r>
              <a:rPr lang="de-DE" sz="2200" dirty="0" err="1">
                <a:solidFill>
                  <a:schemeClr val="bg1"/>
                </a:solidFill>
              </a:rPr>
              <a:t>Issue</a:t>
            </a:r>
            <a:r>
              <a:rPr lang="de-DE" sz="2200" dirty="0">
                <a:solidFill>
                  <a:schemeClr val="bg1"/>
                </a:solidFill>
              </a:rPr>
              <a:t> oder Datum</a:t>
            </a:r>
          </a:p>
          <a:p>
            <a:pPr lvl="1"/>
            <a:r>
              <a:rPr lang="de-DE" sz="2200" dirty="0">
                <a:solidFill>
                  <a:schemeClr val="bg1"/>
                </a:solidFill>
              </a:rPr>
              <a:t>Vorbereitung eines Excel-Files (.</a:t>
            </a:r>
            <a:r>
              <a:rPr lang="de-DE" sz="2200" dirty="0" err="1">
                <a:solidFill>
                  <a:schemeClr val="bg1"/>
                </a:solidFill>
              </a:rPr>
              <a:t>xlsx</a:t>
            </a:r>
            <a:r>
              <a:rPr lang="de-DE" sz="2200" dirty="0">
                <a:solidFill>
                  <a:schemeClr val="bg1"/>
                </a:solidFill>
              </a:rPr>
              <a:t>/.</a:t>
            </a:r>
            <a:r>
              <a:rPr lang="de-DE" sz="2200" dirty="0" err="1">
                <a:solidFill>
                  <a:schemeClr val="bg1"/>
                </a:solidFill>
              </a:rPr>
              <a:t>csv</a:t>
            </a:r>
            <a:r>
              <a:rPr lang="de-DE" sz="2200" dirty="0">
                <a:solidFill>
                  <a:schemeClr val="bg1"/>
                </a:solidFill>
              </a:rPr>
              <a:t>) zur Visualisierung der Daten</a:t>
            </a:r>
          </a:p>
        </p:txBody>
      </p:sp>
      <p:pic>
        <p:nvPicPr>
          <p:cNvPr id="19" name="Picture 18" descr="3D Tetris pieces">
            <a:extLst>
              <a:ext uri="{FF2B5EF4-FFF2-40B4-BE49-F238E27FC236}">
                <a16:creationId xmlns:a16="http://schemas.microsoft.com/office/drawing/2014/main" id="{4608179B-1201-CC4E-B96B-7D420391197A}"/>
              </a:ext>
            </a:extLst>
          </p:cNvPr>
          <p:cNvPicPr>
            <a:picLocks noChangeAspect="1"/>
          </p:cNvPicPr>
          <p:nvPr/>
        </p:nvPicPr>
        <p:blipFill rotWithShape="1">
          <a:blip r:embed="rId3">
            <a:alphaModFix amt="70000"/>
          </a:blip>
          <a:srcRect l="22106" r="32734" b="-1"/>
          <a:stretch/>
        </p:blipFill>
        <p:spPr>
          <a:xfrm>
            <a:off x="7552266" y="10"/>
            <a:ext cx="4639733" cy="6857990"/>
          </a:xfrm>
          <a:prstGeom prst="rect">
            <a:avLst/>
          </a:prstGeom>
        </p:spPr>
      </p:pic>
      <p:sp>
        <p:nvSpPr>
          <p:cNvPr id="31" name="Title 1">
            <a:extLst>
              <a:ext uri="{FF2B5EF4-FFF2-40B4-BE49-F238E27FC236}">
                <a16:creationId xmlns:a16="http://schemas.microsoft.com/office/drawing/2014/main" id="{8350A1B1-8B67-584A-A625-CCF71A2F8BC9}"/>
              </a:ext>
            </a:extLst>
          </p:cNvPr>
          <p:cNvSpPr>
            <a:spLocks noGrp="1"/>
          </p:cNvSpPr>
          <p:nvPr>
            <p:ph type="title"/>
          </p:nvPr>
        </p:nvSpPr>
        <p:spPr>
          <a:xfrm>
            <a:off x="838200" y="365125"/>
            <a:ext cx="10515600" cy="1325563"/>
          </a:xfrm>
        </p:spPr>
        <p:txBody>
          <a:bodyPr/>
          <a:lstStyle/>
          <a:p>
            <a:r>
              <a:rPr lang="de-DE" b="1" dirty="0">
                <a:solidFill>
                  <a:schemeClr val="bg1"/>
                </a:solidFill>
              </a:rPr>
              <a:t>Problemstellung</a:t>
            </a:r>
          </a:p>
        </p:txBody>
      </p:sp>
      <p:sp>
        <p:nvSpPr>
          <p:cNvPr id="2" name="Date Placeholder 1">
            <a:extLst>
              <a:ext uri="{FF2B5EF4-FFF2-40B4-BE49-F238E27FC236}">
                <a16:creationId xmlns:a16="http://schemas.microsoft.com/office/drawing/2014/main" id="{CCCF2E01-CA5E-9549-8A33-86108D3813A3}"/>
              </a:ext>
            </a:extLst>
          </p:cNvPr>
          <p:cNvSpPr>
            <a:spLocks noGrp="1"/>
          </p:cNvSpPr>
          <p:nvPr>
            <p:ph type="dt" sz="half" idx="10"/>
          </p:nvPr>
        </p:nvSpPr>
        <p:spPr/>
        <p:txBody>
          <a:bodyPr/>
          <a:lstStyle/>
          <a:p>
            <a:fld id="{91627398-24B7-374F-9267-B17406528E1B}" type="datetime1">
              <a:rPr lang="de-DE" smtClean="0">
                <a:solidFill>
                  <a:schemeClr val="tx1">
                    <a:lumMod val="50000"/>
                  </a:schemeClr>
                </a:solidFill>
              </a:rPr>
              <a:t>01.09.22</a:t>
            </a:fld>
            <a:endParaRPr lang="en-US" dirty="0">
              <a:solidFill>
                <a:schemeClr val="tx1">
                  <a:lumMod val="50000"/>
                </a:schemeClr>
              </a:solidFill>
            </a:endParaRPr>
          </a:p>
        </p:txBody>
      </p:sp>
      <p:sp>
        <p:nvSpPr>
          <p:cNvPr id="3" name="Footer Placeholder 2">
            <a:extLst>
              <a:ext uri="{FF2B5EF4-FFF2-40B4-BE49-F238E27FC236}">
                <a16:creationId xmlns:a16="http://schemas.microsoft.com/office/drawing/2014/main" id="{0754EABD-8F67-2942-B38A-A7A0CC4E884F}"/>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7" name="Slide Number Placeholder 6">
            <a:extLst>
              <a:ext uri="{FF2B5EF4-FFF2-40B4-BE49-F238E27FC236}">
                <a16:creationId xmlns:a16="http://schemas.microsoft.com/office/drawing/2014/main" id="{D0DFCB67-5F2F-7145-8603-CAF45C786414}"/>
              </a:ext>
            </a:extLst>
          </p:cNvPr>
          <p:cNvSpPr>
            <a:spLocks noGrp="1"/>
          </p:cNvSpPr>
          <p:nvPr>
            <p:ph type="sldNum" sz="quarter" idx="12"/>
          </p:nvPr>
        </p:nvSpPr>
        <p:spPr/>
        <p:txBody>
          <a:bodyPr/>
          <a:lstStyle/>
          <a:p>
            <a:fld id="{11A71338-8BA2-4C79-A6C5-5A8E30081D0C}" type="slidenum">
              <a:rPr lang="en-US" smtClean="0">
                <a:solidFill>
                  <a:schemeClr val="tx1">
                    <a:lumMod val="50000"/>
                  </a:schemeClr>
                </a:solidFill>
              </a:rPr>
              <a:t>4</a:t>
            </a:fld>
            <a:endParaRPr lang="en-US" dirty="0">
              <a:solidFill>
                <a:schemeClr val="tx1">
                  <a:lumMod val="50000"/>
                </a:schemeClr>
              </a:solidFill>
            </a:endParaRPr>
          </a:p>
        </p:txBody>
      </p:sp>
    </p:spTree>
    <p:extLst>
      <p:ext uri="{BB962C8B-B14F-4D97-AF65-F5344CB8AC3E}">
        <p14:creationId xmlns:p14="http://schemas.microsoft.com/office/powerpoint/2010/main" val="2516669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D3831109-3409-D34F-BBA8-70440FD42DD6}"/>
              </a:ext>
            </a:extLst>
          </p:cNvPr>
          <p:cNvSpPr>
            <a:spLocks noGrp="1"/>
          </p:cNvSpPr>
          <p:nvPr>
            <p:ph idx="1"/>
          </p:nvPr>
        </p:nvSpPr>
        <p:spPr>
          <a:xfrm>
            <a:off x="833745" y="2055803"/>
            <a:ext cx="6254496" cy="3537714"/>
          </a:xfrm>
        </p:spPr>
        <p:txBody>
          <a:bodyPr anchor="ctr">
            <a:normAutofit/>
          </a:bodyPr>
          <a:lstStyle/>
          <a:p>
            <a:r>
              <a:rPr lang="de-DE" dirty="0"/>
              <a:t>Entwicklung einer Anwendung zur Extraktion von Metriken aus </a:t>
            </a:r>
            <a:r>
              <a:rPr lang="de-DE" dirty="0" err="1"/>
              <a:t>Jira</a:t>
            </a:r>
            <a:r>
              <a:rPr lang="de-DE" dirty="0"/>
              <a:t> und Vorbereitung der Daten zur Visualisierung in Excel</a:t>
            </a:r>
          </a:p>
          <a:p>
            <a:r>
              <a:rPr lang="de-DE" dirty="0"/>
              <a:t>Reduzierung manueller Prozesse</a:t>
            </a:r>
          </a:p>
          <a:p>
            <a:pPr>
              <a:buFont typeface="Wingdings" pitchFamily="2" charset="2"/>
              <a:buChar char="à"/>
            </a:pPr>
            <a:r>
              <a:rPr lang="de-DE" b="1" dirty="0" err="1">
                <a:sym typeface="Wingdings" pitchFamily="2" charset="2"/>
              </a:rPr>
              <a:t>Jira-Metric-Exporter</a:t>
            </a:r>
            <a:endParaRPr lang="de-DE" b="1" dirty="0">
              <a:sym typeface="Wingdings" pitchFamily="2" charset="2"/>
            </a:endParaRPr>
          </a:p>
          <a:p>
            <a:pPr>
              <a:buFont typeface="Wingdings" pitchFamily="2" charset="2"/>
              <a:buChar char="à"/>
            </a:pPr>
            <a:r>
              <a:rPr lang="de-DE" b="1" dirty="0">
                <a:sym typeface="Wingdings" pitchFamily="2" charset="2"/>
              </a:rPr>
              <a:t>(Namensgebung WIP)</a:t>
            </a:r>
          </a:p>
        </p:txBody>
      </p:sp>
      <p:pic>
        <p:nvPicPr>
          <p:cNvPr id="19" name="Picture 18" descr="Dart on bullseye">
            <a:extLst>
              <a:ext uri="{FF2B5EF4-FFF2-40B4-BE49-F238E27FC236}">
                <a16:creationId xmlns:a16="http://schemas.microsoft.com/office/drawing/2014/main" id="{4608179B-1201-CC4E-B96B-7D420391197A}"/>
              </a:ext>
            </a:extLst>
          </p:cNvPr>
          <p:cNvPicPr>
            <a:picLocks noChangeAspect="1"/>
          </p:cNvPicPr>
          <p:nvPr/>
        </p:nvPicPr>
        <p:blipFill>
          <a:blip r:embed="rId3">
            <a:alphaModFix amt="70000"/>
          </a:blip>
          <a:srcRect l="27471" r="27471"/>
          <a:stretch/>
        </p:blipFill>
        <p:spPr>
          <a:xfrm>
            <a:off x="7549896" y="10"/>
            <a:ext cx="4639733" cy="6857990"/>
          </a:xfrm>
          <a:prstGeom prst="rect">
            <a:avLst/>
          </a:prstGeom>
        </p:spPr>
      </p:pic>
      <p:sp>
        <p:nvSpPr>
          <p:cNvPr id="31" name="Title 1">
            <a:extLst>
              <a:ext uri="{FF2B5EF4-FFF2-40B4-BE49-F238E27FC236}">
                <a16:creationId xmlns:a16="http://schemas.microsoft.com/office/drawing/2014/main" id="{8350A1B1-8B67-584A-A625-CCF71A2F8BC9}"/>
              </a:ext>
            </a:extLst>
          </p:cNvPr>
          <p:cNvSpPr>
            <a:spLocks noGrp="1"/>
          </p:cNvSpPr>
          <p:nvPr>
            <p:ph type="title"/>
          </p:nvPr>
        </p:nvSpPr>
        <p:spPr>
          <a:xfrm>
            <a:off x="838200" y="365125"/>
            <a:ext cx="10515600" cy="1325563"/>
          </a:xfrm>
        </p:spPr>
        <p:txBody>
          <a:bodyPr/>
          <a:lstStyle/>
          <a:p>
            <a:r>
              <a:rPr lang="de-DE" b="1" dirty="0"/>
              <a:t>Aufgabenstellung / Ziel</a:t>
            </a:r>
            <a:endParaRPr lang="de-DE" b="1" dirty="0">
              <a:solidFill>
                <a:schemeClr val="bg1"/>
              </a:solidFill>
            </a:endParaRPr>
          </a:p>
        </p:txBody>
      </p:sp>
      <p:sp>
        <p:nvSpPr>
          <p:cNvPr id="2" name="Date Placeholder 1">
            <a:extLst>
              <a:ext uri="{FF2B5EF4-FFF2-40B4-BE49-F238E27FC236}">
                <a16:creationId xmlns:a16="http://schemas.microsoft.com/office/drawing/2014/main" id="{CCCF2E01-CA5E-9549-8A33-86108D3813A3}"/>
              </a:ext>
            </a:extLst>
          </p:cNvPr>
          <p:cNvSpPr>
            <a:spLocks noGrp="1"/>
          </p:cNvSpPr>
          <p:nvPr>
            <p:ph type="dt" sz="half" idx="10"/>
          </p:nvPr>
        </p:nvSpPr>
        <p:spPr/>
        <p:txBody>
          <a:bodyPr/>
          <a:lstStyle/>
          <a:p>
            <a:fld id="{91627398-24B7-374F-9267-B17406528E1B}" type="datetime1">
              <a:rPr lang="de-DE" smtClean="0">
                <a:solidFill>
                  <a:schemeClr val="bg1">
                    <a:lumMod val="50000"/>
                  </a:schemeClr>
                </a:solidFill>
              </a:rPr>
              <a:t>01.09.22</a:t>
            </a:fld>
            <a:endParaRPr lang="en-US" dirty="0">
              <a:solidFill>
                <a:schemeClr val="bg1">
                  <a:lumMod val="50000"/>
                </a:schemeClr>
              </a:solidFill>
            </a:endParaRPr>
          </a:p>
        </p:txBody>
      </p:sp>
      <p:sp>
        <p:nvSpPr>
          <p:cNvPr id="3" name="Footer Placeholder 2">
            <a:extLst>
              <a:ext uri="{FF2B5EF4-FFF2-40B4-BE49-F238E27FC236}">
                <a16:creationId xmlns:a16="http://schemas.microsoft.com/office/drawing/2014/main" id="{0754EABD-8F67-2942-B38A-A7A0CC4E884F}"/>
              </a:ext>
            </a:extLst>
          </p:cNvPr>
          <p:cNvSpPr>
            <a:spLocks noGrp="1"/>
          </p:cNvSpPr>
          <p:nvPr>
            <p:ph type="ftr" sz="quarter" idx="11"/>
          </p:nvPr>
        </p:nvSpPr>
        <p:spPr/>
        <p:txBody>
          <a:bodyPr/>
          <a:lstStyle/>
          <a:p>
            <a:r>
              <a:rPr lang="en-US" dirty="0">
                <a:solidFill>
                  <a:schemeClr val="bg1">
                    <a:lumMod val="50000"/>
                  </a:schemeClr>
                </a:solidFill>
              </a:rPr>
              <a:t>Bela </a:t>
            </a:r>
            <a:r>
              <a:rPr lang="en-US" dirty="0" err="1">
                <a:solidFill>
                  <a:schemeClr val="bg1">
                    <a:lumMod val="50000"/>
                  </a:schemeClr>
                </a:solidFill>
              </a:rPr>
              <a:t>Föhrenbacher</a:t>
            </a:r>
            <a:r>
              <a:rPr lang="en-US" dirty="0">
                <a:solidFill>
                  <a:schemeClr val="bg1">
                    <a:lumMod val="50000"/>
                  </a:schemeClr>
                </a:solidFill>
              </a:rPr>
              <a:t> - IBM</a:t>
            </a:r>
          </a:p>
        </p:txBody>
      </p:sp>
      <p:sp>
        <p:nvSpPr>
          <p:cNvPr id="7" name="Slide Number Placeholder 6">
            <a:extLst>
              <a:ext uri="{FF2B5EF4-FFF2-40B4-BE49-F238E27FC236}">
                <a16:creationId xmlns:a16="http://schemas.microsoft.com/office/drawing/2014/main" id="{D0DFCB67-5F2F-7145-8603-CAF45C786414}"/>
              </a:ext>
            </a:extLst>
          </p:cNvPr>
          <p:cNvSpPr>
            <a:spLocks noGrp="1"/>
          </p:cNvSpPr>
          <p:nvPr>
            <p:ph type="sldNum" sz="quarter" idx="12"/>
          </p:nvPr>
        </p:nvSpPr>
        <p:spPr/>
        <p:txBody>
          <a:bodyPr/>
          <a:lstStyle/>
          <a:p>
            <a:fld id="{11A71338-8BA2-4C79-A6C5-5A8E30081D0C}" type="slidenum">
              <a:rPr lang="en-US" smtClean="0">
                <a:solidFill>
                  <a:schemeClr val="tx1">
                    <a:lumMod val="50000"/>
                  </a:schemeClr>
                </a:solidFill>
              </a:rPr>
              <a:t>5</a:t>
            </a:fld>
            <a:endParaRPr lang="en-US" dirty="0">
              <a:solidFill>
                <a:schemeClr val="tx1">
                  <a:lumMod val="50000"/>
                </a:schemeClr>
              </a:solidFill>
            </a:endParaRPr>
          </a:p>
        </p:txBody>
      </p:sp>
    </p:spTree>
    <p:extLst>
      <p:ext uri="{BB962C8B-B14F-4D97-AF65-F5344CB8AC3E}">
        <p14:creationId xmlns:p14="http://schemas.microsoft.com/office/powerpoint/2010/main" val="108494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350A1B1-8B67-584A-A625-CCF71A2F8BC9}"/>
              </a:ext>
            </a:extLst>
          </p:cNvPr>
          <p:cNvSpPr>
            <a:spLocks noGrp="1"/>
          </p:cNvSpPr>
          <p:nvPr>
            <p:ph type="title"/>
          </p:nvPr>
        </p:nvSpPr>
        <p:spPr>
          <a:xfrm>
            <a:off x="838200" y="365125"/>
            <a:ext cx="10515600" cy="1325563"/>
          </a:xfrm>
        </p:spPr>
        <p:txBody>
          <a:bodyPr/>
          <a:lstStyle/>
          <a:p>
            <a:r>
              <a:rPr lang="de-DE" b="1" dirty="0"/>
              <a:t>Konzeptueller Entwurf</a:t>
            </a:r>
            <a:endParaRPr lang="de-DE" b="1" dirty="0">
              <a:solidFill>
                <a:schemeClr val="bg1"/>
              </a:solidFill>
            </a:endParaRPr>
          </a:p>
        </p:txBody>
      </p:sp>
      <p:sp>
        <p:nvSpPr>
          <p:cNvPr id="2" name="Date Placeholder 1">
            <a:extLst>
              <a:ext uri="{FF2B5EF4-FFF2-40B4-BE49-F238E27FC236}">
                <a16:creationId xmlns:a16="http://schemas.microsoft.com/office/drawing/2014/main" id="{CCCF2E01-CA5E-9549-8A33-86108D3813A3}"/>
              </a:ext>
            </a:extLst>
          </p:cNvPr>
          <p:cNvSpPr>
            <a:spLocks noGrp="1"/>
          </p:cNvSpPr>
          <p:nvPr>
            <p:ph type="dt" sz="half" idx="10"/>
          </p:nvPr>
        </p:nvSpPr>
        <p:spPr/>
        <p:txBody>
          <a:bodyPr/>
          <a:lstStyle/>
          <a:p>
            <a:fld id="{91627398-24B7-374F-9267-B17406528E1B}" type="datetime1">
              <a:rPr lang="de-DE" smtClean="0">
                <a:solidFill>
                  <a:schemeClr val="bg1">
                    <a:lumMod val="50000"/>
                  </a:schemeClr>
                </a:solidFill>
              </a:rPr>
              <a:t>01.09.22</a:t>
            </a:fld>
            <a:endParaRPr lang="en-US" dirty="0">
              <a:solidFill>
                <a:schemeClr val="bg1">
                  <a:lumMod val="50000"/>
                </a:schemeClr>
              </a:solidFill>
            </a:endParaRPr>
          </a:p>
        </p:txBody>
      </p:sp>
      <p:sp>
        <p:nvSpPr>
          <p:cNvPr id="3" name="Footer Placeholder 2">
            <a:extLst>
              <a:ext uri="{FF2B5EF4-FFF2-40B4-BE49-F238E27FC236}">
                <a16:creationId xmlns:a16="http://schemas.microsoft.com/office/drawing/2014/main" id="{0754EABD-8F67-2942-B38A-A7A0CC4E884F}"/>
              </a:ext>
            </a:extLst>
          </p:cNvPr>
          <p:cNvSpPr>
            <a:spLocks noGrp="1"/>
          </p:cNvSpPr>
          <p:nvPr>
            <p:ph type="ftr" sz="quarter" idx="11"/>
          </p:nvPr>
        </p:nvSpPr>
        <p:spPr/>
        <p:txBody>
          <a:bodyPr/>
          <a:lstStyle/>
          <a:p>
            <a:r>
              <a:rPr lang="en-US" dirty="0">
                <a:solidFill>
                  <a:schemeClr val="bg1">
                    <a:lumMod val="50000"/>
                  </a:schemeClr>
                </a:solidFill>
              </a:rPr>
              <a:t>Bela </a:t>
            </a:r>
            <a:r>
              <a:rPr lang="en-US" dirty="0" err="1">
                <a:solidFill>
                  <a:schemeClr val="bg1">
                    <a:lumMod val="50000"/>
                  </a:schemeClr>
                </a:solidFill>
              </a:rPr>
              <a:t>Föhrenbacher</a:t>
            </a:r>
            <a:r>
              <a:rPr lang="en-US" dirty="0">
                <a:solidFill>
                  <a:schemeClr val="bg1">
                    <a:lumMod val="50000"/>
                  </a:schemeClr>
                </a:solidFill>
              </a:rPr>
              <a:t> - IBM</a:t>
            </a:r>
          </a:p>
        </p:txBody>
      </p:sp>
      <p:sp>
        <p:nvSpPr>
          <p:cNvPr id="7" name="Slide Number Placeholder 6">
            <a:extLst>
              <a:ext uri="{FF2B5EF4-FFF2-40B4-BE49-F238E27FC236}">
                <a16:creationId xmlns:a16="http://schemas.microsoft.com/office/drawing/2014/main" id="{D0DFCB67-5F2F-7145-8603-CAF45C786414}"/>
              </a:ext>
            </a:extLst>
          </p:cNvPr>
          <p:cNvSpPr>
            <a:spLocks noGrp="1"/>
          </p:cNvSpPr>
          <p:nvPr>
            <p:ph type="sldNum" sz="quarter" idx="12"/>
          </p:nvPr>
        </p:nvSpPr>
        <p:spPr/>
        <p:txBody>
          <a:bodyPr/>
          <a:lstStyle/>
          <a:p>
            <a:fld id="{11A71338-8BA2-4C79-A6C5-5A8E30081D0C}" type="slidenum">
              <a:rPr lang="en-US" smtClean="0">
                <a:solidFill>
                  <a:schemeClr val="tx1">
                    <a:lumMod val="50000"/>
                  </a:schemeClr>
                </a:solidFill>
              </a:rPr>
              <a:t>6</a:t>
            </a:fld>
            <a:endParaRPr lang="en-US" dirty="0">
              <a:solidFill>
                <a:schemeClr val="tx1">
                  <a:lumMod val="50000"/>
                </a:schemeClr>
              </a:solidFill>
            </a:endParaRPr>
          </a:p>
        </p:txBody>
      </p:sp>
      <p:pic>
        <p:nvPicPr>
          <p:cNvPr id="15" name="Picture 14" descr="Colorful rulers and protractors">
            <a:extLst>
              <a:ext uri="{FF2B5EF4-FFF2-40B4-BE49-F238E27FC236}">
                <a16:creationId xmlns:a16="http://schemas.microsoft.com/office/drawing/2014/main" id="{685043D8-ED3B-F84C-B04A-373645387CDE}"/>
              </a:ext>
            </a:extLst>
          </p:cNvPr>
          <p:cNvPicPr>
            <a:picLocks noChangeAspect="1"/>
          </p:cNvPicPr>
          <p:nvPr/>
        </p:nvPicPr>
        <p:blipFill rotWithShape="1">
          <a:blip r:embed="rId3">
            <a:alphaModFix amt="70000"/>
          </a:blip>
          <a:srcRect l="28192" r="26802"/>
          <a:stretch/>
        </p:blipFill>
        <p:spPr>
          <a:xfrm>
            <a:off x="7545988" y="0"/>
            <a:ext cx="4642105" cy="6858000"/>
          </a:xfrm>
          <a:prstGeom prst="rect">
            <a:avLst/>
          </a:prstGeom>
        </p:spPr>
      </p:pic>
      <p:sp>
        <p:nvSpPr>
          <p:cNvPr id="4" name="Process 3">
            <a:extLst>
              <a:ext uri="{FF2B5EF4-FFF2-40B4-BE49-F238E27FC236}">
                <a16:creationId xmlns:a16="http://schemas.microsoft.com/office/drawing/2014/main" id="{827AC3D5-1842-81D4-2161-2E565D89F29D}"/>
              </a:ext>
            </a:extLst>
          </p:cNvPr>
          <p:cNvSpPr/>
          <p:nvPr/>
        </p:nvSpPr>
        <p:spPr>
          <a:xfrm>
            <a:off x="2267918" y="5751916"/>
            <a:ext cx="2626963" cy="6044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t>Jira API</a:t>
            </a:r>
          </a:p>
        </p:txBody>
      </p:sp>
      <p:pic>
        <p:nvPicPr>
          <p:cNvPr id="8" name="Graphic 7" descr="Cmd Terminal outline">
            <a:extLst>
              <a:ext uri="{FF2B5EF4-FFF2-40B4-BE49-F238E27FC236}">
                <a16:creationId xmlns:a16="http://schemas.microsoft.com/office/drawing/2014/main" id="{D13E992A-6F8C-AC61-CA4F-8FE71EAA3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050" y="1644688"/>
            <a:ext cx="1405181" cy="1405181"/>
          </a:xfrm>
          <a:prstGeom prst="rect">
            <a:avLst/>
          </a:prstGeom>
        </p:spPr>
      </p:pic>
      <p:sp>
        <p:nvSpPr>
          <p:cNvPr id="9" name="Rectangle 8">
            <a:extLst>
              <a:ext uri="{FF2B5EF4-FFF2-40B4-BE49-F238E27FC236}">
                <a16:creationId xmlns:a16="http://schemas.microsoft.com/office/drawing/2014/main" id="{D5ED5DEE-F491-A5FB-226E-3F954A8BF2C6}"/>
              </a:ext>
            </a:extLst>
          </p:cNvPr>
          <p:cNvSpPr/>
          <p:nvPr/>
        </p:nvSpPr>
        <p:spPr>
          <a:xfrm>
            <a:off x="2434524" y="1690688"/>
            <a:ext cx="2293749" cy="2836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err="1"/>
              <a:t>jira-metric-exporter</a:t>
            </a:r>
            <a:endParaRPr lang="de-DE" sz="2000" b="1" dirty="0"/>
          </a:p>
        </p:txBody>
      </p:sp>
      <p:sp>
        <p:nvSpPr>
          <p:cNvPr id="12" name="Process 11">
            <a:extLst>
              <a:ext uri="{FF2B5EF4-FFF2-40B4-BE49-F238E27FC236}">
                <a16:creationId xmlns:a16="http://schemas.microsoft.com/office/drawing/2014/main" id="{DF6709A6-8A68-B92F-5580-2D979D003CD2}"/>
              </a:ext>
            </a:extLst>
          </p:cNvPr>
          <p:cNvSpPr/>
          <p:nvPr/>
        </p:nvSpPr>
        <p:spPr>
          <a:xfrm>
            <a:off x="5688774" y="2803982"/>
            <a:ext cx="1548935" cy="6044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t>Box Folder</a:t>
            </a:r>
          </a:p>
        </p:txBody>
      </p:sp>
      <p:cxnSp>
        <p:nvCxnSpPr>
          <p:cNvPr id="11" name="Straight Arrow Connector 10">
            <a:extLst>
              <a:ext uri="{FF2B5EF4-FFF2-40B4-BE49-F238E27FC236}">
                <a16:creationId xmlns:a16="http://schemas.microsoft.com/office/drawing/2014/main" id="{D33F27AD-8A57-A94E-E2A7-7224AAD5671C}"/>
              </a:ext>
            </a:extLst>
          </p:cNvPr>
          <p:cNvCxnSpPr>
            <a:cxnSpLocks/>
          </p:cNvCxnSpPr>
          <p:nvPr/>
        </p:nvCxnSpPr>
        <p:spPr>
          <a:xfrm>
            <a:off x="1545987" y="2275275"/>
            <a:ext cx="79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2F9BC3-991B-6AEE-DAB3-4E4E84B18226}"/>
              </a:ext>
            </a:extLst>
          </p:cNvPr>
          <p:cNvCxnSpPr>
            <a:cxnSpLocks/>
          </p:cNvCxnSpPr>
          <p:nvPr/>
        </p:nvCxnSpPr>
        <p:spPr>
          <a:xfrm flipH="1">
            <a:off x="1545987" y="2423720"/>
            <a:ext cx="79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CACB68-E9CD-A81D-2F6D-8D253B13D061}"/>
              </a:ext>
            </a:extLst>
          </p:cNvPr>
          <p:cNvCxnSpPr>
            <a:cxnSpLocks/>
          </p:cNvCxnSpPr>
          <p:nvPr/>
        </p:nvCxnSpPr>
        <p:spPr>
          <a:xfrm>
            <a:off x="4795433" y="3028869"/>
            <a:ext cx="79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2052AF-3318-F6F0-EDE8-E44B383B339F}"/>
              </a:ext>
            </a:extLst>
          </p:cNvPr>
          <p:cNvCxnSpPr>
            <a:cxnSpLocks/>
          </p:cNvCxnSpPr>
          <p:nvPr/>
        </p:nvCxnSpPr>
        <p:spPr>
          <a:xfrm flipH="1">
            <a:off x="4795433" y="3177314"/>
            <a:ext cx="79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2688338-49F5-C2E0-0BA7-E62749B0AE0E}"/>
              </a:ext>
            </a:extLst>
          </p:cNvPr>
          <p:cNvCxnSpPr>
            <a:cxnSpLocks/>
          </p:cNvCxnSpPr>
          <p:nvPr/>
        </p:nvCxnSpPr>
        <p:spPr>
          <a:xfrm>
            <a:off x="3559440" y="4631597"/>
            <a:ext cx="0" cy="994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3C7D17-95EB-53C9-F309-804DE329A62A}"/>
              </a:ext>
            </a:extLst>
          </p:cNvPr>
          <p:cNvCxnSpPr>
            <a:cxnSpLocks/>
          </p:cNvCxnSpPr>
          <p:nvPr/>
        </p:nvCxnSpPr>
        <p:spPr>
          <a:xfrm flipV="1">
            <a:off x="3689886" y="4631597"/>
            <a:ext cx="0" cy="994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Paper outline">
            <a:extLst>
              <a:ext uri="{FF2B5EF4-FFF2-40B4-BE49-F238E27FC236}">
                <a16:creationId xmlns:a16="http://schemas.microsoft.com/office/drawing/2014/main" id="{4AD96B13-2BBA-0B01-A363-8B3F2F253B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3771" y="2107595"/>
            <a:ext cx="914400" cy="914400"/>
          </a:xfrm>
          <a:prstGeom prst="rect">
            <a:avLst/>
          </a:prstGeom>
        </p:spPr>
      </p:pic>
      <p:sp>
        <p:nvSpPr>
          <p:cNvPr id="35" name="TextBox 34">
            <a:extLst>
              <a:ext uri="{FF2B5EF4-FFF2-40B4-BE49-F238E27FC236}">
                <a16:creationId xmlns:a16="http://schemas.microsoft.com/office/drawing/2014/main" id="{29D3FE0D-A5DB-8067-2BC2-798662B5ACD9}"/>
              </a:ext>
            </a:extLst>
          </p:cNvPr>
          <p:cNvSpPr txBox="1"/>
          <p:nvPr/>
        </p:nvSpPr>
        <p:spPr>
          <a:xfrm>
            <a:off x="4930002" y="2433990"/>
            <a:ext cx="557043" cy="261610"/>
          </a:xfrm>
          <a:prstGeom prst="rect">
            <a:avLst/>
          </a:prstGeom>
          <a:noFill/>
        </p:spPr>
        <p:txBody>
          <a:bodyPr wrap="square" rtlCol="0">
            <a:spAutoFit/>
          </a:bodyPr>
          <a:lstStyle/>
          <a:p>
            <a:r>
              <a:rPr lang="de-DE" sz="1100" b="1" dirty="0" err="1"/>
              <a:t>config</a:t>
            </a:r>
            <a:endParaRPr lang="de-DE" sz="1100" b="1" dirty="0"/>
          </a:p>
        </p:txBody>
      </p:sp>
      <p:pic>
        <p:nvPicPr>
          <p:cNvPr id="37" name="Graphic 36" descr="Paper outline">
            <a:extLst>
              <a:ext uri="{FF2B5EF4-FFF2-40B4-BE49-F238E27FC236}">
                <a16:creationId xmlns:a16="http://schemas.microsoft.com/office/drawing/2014/main" id="{5F7ADE88-0B3B-5A89-B6AC-DC8BF17F15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85616" y="4677097"/>
            <a:ext cx="914400" cy="914400"/>
          </a:xfrm>
          <a:prstGeom prst="rect">
            <a:avLst/>
          </a:prstGeom>
        </p:spPr>
      </p:pic>
      <p:sp>
        <p:nvSpPr>
          <p:cNvPr id="38" name="TextBox 37">
            <a:extLst>
              <a:ext uri="{FF2B5EF4-FFF2-40B4-BE49-F238E27FC236}">
                <a16:creationId xmlns:a16="http://schemas.microsoft.com/office/drawing/2014/main" id="{804C30EE-76D7-825F-1C4F-8A59576A7E87}"/>
              </a:ext>
            </a:extLst>
          </p:cNvPr>
          <p:cNvSpPr txBox="1"/>
          <p:nvPr/>
        </p:nvSpPr>
        <p:spPr>
          <a:xfrm>
            <a:off x="3820332" y="5013324"/>
            <a:ext cx="665135" cy="230832"/>
          </a:xfrm>
          <a:prstGeom prst="rect">
            <a:avLst/>
          </a:prstGeom>
          <a:noFill/>
        </p:spPr>
        <p:txBody>
          <a:bodyPr wrap="square" rtlCol="0">
            <a:spAutoFit/>
          </a:bodyPr>
          <a:lstStyle/>
          <a:p>
            <a:r>
              <a:rPr lang="de-DE" sz="900" b="1" dirty="0" err="1"/>
              <a:t>issues.csv</a:t>
            </a:r>
            <a:endParaRPr lang="de-DE" sz="900" b="1" dirty="0"/>
          </a:p>
        </p:txBody>
      </p:sp>
      <p:pic>
        <p:nvPicPr>
          <p:cNvPr id="40" name="Graphic 39" descr="Open folder outline">
            <a:extLst>
              <a:ext uri="{FF2B5EF4-FFF2-40B4-BE49-F238E27FC236}">
                <a16:creationId xmlns:a16="http://schemas.microsoft.com/office/drawing/2014/main" id="{60A784C2-3F63-1D84-22DE-3AE363FC39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8478" y="3226511"/>
            <a:ext cx="1258324" cy="1258324"/>
          </a:xfrm>
          <a:prstGeom prst="rect">
            <a:avLst/>
          </a:prstGeom>
        </p:spPr>
      </p:pic>
      <p:cxnSp>
        <p:nvCxnSpPr>
          <p:cNvPr id="41" name="Straight Arrow Connector 40">
            <a:extLst>
              <a:ext uri="{FF2B5EF4-FFF2-40B4-BE49-F238E27FC236}">
                <a16:creationId xmlns:a16="http://schemas.microsoft.com/office/drawing/2014/main" id="{2D07197C-19D6-44F0-2D3B-54ADE5C3B132}"/>
              </a:ext>
            </a:extLst>
          </p:cNvPr>
          <p:cNvCxnSpPr>
            <a:cxnSpLocks/>
          </p:cNvCxnSpPr>
          <p:nvPr/>
        </p:nvCxnSpPr>
        <p:spPr>
          <a:xfrm>
            <a:off x="1526802" y="3745974"/>
            <a:ext cx="79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64F661B-E2F1-6DEE-BBD2-F91736C97AE8}"/>
              </a:ext>
            </a:extLst>
          </p:cNvPr>
          <p:cNvCxnSpPr>
            <a:cxnSpLocks/>
          </p:cNvCxnSpPr>
          <p:nvPr/>
        </p:nvCxnSpPr>
        <p:spPr>
          <a:xfrm flipH="1">
            <a:off x="1526802" y="3894419"/>
            <a:ext cx="79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F8F7812-6418-EEA6-670E-4C1FE48D80F1}"/>
              </a:ext>
            </a:extLst>
          </p:cNvPr>
          <p:cNvSpPr txBox="1"/>
          <p:nvPr/>
        </p:nvSpPr>
        <p:spPr>
          <a:xfrm>
            <a:off x="566301" y="3800960"/>
            <a:ext cx="833362" cy="369332"/>
          </a:xfrm>
          <a:prstGeom prst="rect">
            <a:avLst/>
          </a:prstGeom>
          <a:noFill/>
        </p:spPr>
        <p:txBody>
          <a:bodyPr wrap="square" rtlCol="0">
            <a:spAutoFit/>
          </a:bodyPr>
          <a:lstStyle/>
          <a:p>
            <a:r>
              <a:rPr lang="de-DE" sz="900" b="1" dirty="0"/>
              <a:t>lokales Verzeichnis</a:t>
            </a:r>
          </a:p>
        </p:txBody>
      </p:sp>
      <p:pic>
        <p:nvPicPr>
          <p:cNvPr id="44" name="Graphic 43" descr="Paper outline">
            <a:extLst>
              <a:ext uri="{FF2B5EF4-FFF2-40B4-BE49-F238E27FC236}">
                <a16:creationId xmlns:a16="http://schemas.microsoft.com/office/drawing/2014/main" id="{E8730AEE-D1DD-2BB7-333A-47ACB7AD16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36739" y="3871240"/>
            <a:ext cx="914400" cy="914400"/>
          </a:xfrm>
          <a:prstGeom prst="rect">
            <a:avLst/>
          </a:prstGeom>
        </p:spPr>
      </p:pic>
      <p:sp>
        <p:nvSpPr>
          <p:cNvPr id="46" name="TextBox 45">
            <a:extLst>
              <a:ext uri="{FF2B5EF4-FFF2-40B4-BE49-F238E27FC236}">
                <a16:creationId xmlns:a16="http://schemas.microsoft.com/office/drawing/2014/main" id="{5DF5910A-738B-E7C0-A79F-C2E4A90AE4E4}"/>
              </a:ext>
            </a:extLst>
          </p:cNvPr>
          <p:cNvSpPr txBox="1"/>
          <p:nvPr/>
        </p:nvSpPr>
        <p:spPr>
          <a:xfrm>
            <a:off x="1714609" y="4218191"/>
            <a:ext cx="665135" cy="230832"/>
          </a:xfrm>
          <a:prstGeom prst="rect">
            <a:avLst/>
          </a:prstGeom>
          <a:noFill/>
        </p:spPr>
        <p:txBody>
          <a:bodyPr wrap="square" rtlCol="0">
            <a:spAutoFit/>
          </a:bodyPr>
          <a:lstStyle/>
          <a:p>
            <a:r>
              <a:rPr lang="de-DE" sz="900" b="1" dirty="0" err="1"/>
              <a:t>results</a:t>
            </a:r>
            <a:endParaRPr lang="de-DE" sz="900" b="1" dirty="0"/>
          </a:p>
        </p:txBody>
      </p:sp>
    </p:spTree>
    <p:extLst>
      <p:ext uri="{BB962C8B-B14F-4D97-AF65-F5344CB8AC3E}">
        <p14:creationId xmlns:p14="http://schemas.microsoft.com/office/powerpoint/2010/main" val="423578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524BB61-A93E-C640-B852-8E6A17CC85B6}"/>
              </a:ext>
            </a:extLst>
          </p:cNvPr>
          <p:cNvSpPr>
            <a:spLocks noGrp="1"/>
          </p:cNvSpPr>
          <p:nvPr>
            <p:ph type="title"/>
          </p:nvPr>
        </p:nvSpPr>
        <p:spPr/>
        <p:txBody>
          <a:bodyPr/>
          <a:lstStyle/>
          <a:p>
            <a:r>
              <a:rPr lang="de-DE" b="1" dirty="0"/>
              <a:t>Exkurs – </a:t>
            </a:r>
            <a:r>
              <a:rPr lang="de-DE" b="1" dirty="0" err="1"/>
              <a:t>Scrum</a:t>
            </a:r>
            <a:endParaRPr lang="de-DE" dirty="0"/>
          </a:p>
        </p:txBody>
      </p:sp>
      <p:sp>
        <p:nvSpPr>
          <p:cNvPr id="2" name="Content Placeholder 1">
            <a:extLst>
              <a:ext uri="{FF2B5EF4-FFF2-40B4-BE49-F238E27FC236}">
                <a16:creationId xmlns:a16="http://schemas.microsoft.com/office/drawing/2014/main" id="{4EBD5B72-46C1-02C0-20EC-39274EC6F366}"/>
              </a:ext>
            </a:extLst>
          </p:cNvPr>
          <p:cNvSpPr>
            <a:spLocks noGrp="1"/>
          </p:cNvSpPr>
          <p:nvPr>
            <p:ph sz="half" idx="2"/>
          </p:nvPr>
        </p:nvSpPr>
        <p:spPr>
          <a:xfrm>
            <a:off x="6172200" y="1825625"/>
            <a:ext cx="5181600" cy="2260600"/>
          </a:xfrm>
        </p:spPr>
        <p:txBody>
          <a:bodyPr>
            <a:normAutofit fontScale="92500" lnSpcReduction="20000"/>
          </a:bodyPr>
          <a:lstStyle/>
          <a:p>
            <a:r>
              <a:rPr lang="de-DE" dirty="0"/>
              <a:t>Ablauf:</a:t>
            </a:r>
          </a:p>
          <a:p>
            <a:pPr lvl="1"/>
            <a:r>
              <a:rPr lang="de-DE" dirty="0"/>
              <a:t>Sprintplanung</a:t>
            </a:r>
          </a:p>
          <a:p>
            <a:pPr lvl="1"/>
            <a:r>
              <a:rPr lang="de-DE" dirty="0"/>
              <a:t>Sprint</a:t>
            </a:r>
          </a:p>
          <a:p>
            <a:pPr lvl="2"/>
            <a:r>
              <a:rPr lang="de-DE" dirty="0"/>
              <a:t>Dauer: 2-4 Wochen</a:t>
            </a:r>
          </a:p>
          <a:p>
            <a:pPr lvl="2"/>
            <a:r>
              <a:rPr lang="de-DE" dirty="0"/>
              <a:t>Tägliche Statusupdates (Daily </a:t>
            </a:r>
            <a:r>
              <a:rPr lang="de-DE" dirty="0" err="1"/>
              <a:t>Scrum</a:t>
            </a:r>
            <a:r>
              <a:rPr lang="de-DE" dirty="0"/>
              <a:t>)</a:t>
            </a:r>
          </a:p>
          <a:p>
            <a:pPr lvl="1"/>
            <a:r>
              <a:rPr lang="de-DE" dirty="0"/>
              <a:t>Sprint Review</a:t>
            </a:r>
          </a:p>
          <a:p>
            <a:pPr lvl="1"/>
            <a:r>
              <a:rPr lang="de-DE" dirty="0"/>
              <a:t>Sprint </a:t>
            </a:r>
            <a:r>
              <a:rPr lang="de-DE" dirty="0" err="1"/>
              <a:t>Retrospective</a:t>
            </a:r>
            <a:endParaRPr lang="de-DE" dirty="0"/>
          </a:p>
        </p:txBody>
      </p:sp>
      <p:sp>
        <p:nvSpPr>
          <p:cNvPr id="7" name="Date Placeholder 6">
            <a:extLst>
              <a:ext uri="{FF2B5EF4-FFF2-40B4-BE49-F238E27FC236}">
                <a16:creationId xmlns:a16="http://schemas.microsoft.com/office/drawing/2014/main" id="{EE526737-73DD-FD49-A284-EB817BF72CD3}"/>
              </a:ext>
            </a:extLst>
          </p:cNvPr>
          <p:cNvSpPr>
            <a:spLocks noGrp="1"/>
          </p:cNvSpPr>
          <p:nvPr>
            <p:ph type="dt" sz="half" idx="10"/>
          </p:nvPr>
        </p:nvSpPr>
        <p:spPr/>
        <p:txBody>
          <a:bodyPr>
            <a:normAutofit/>
          </a:bodyPr>
          <a:lstStyle/>
          <a:p>
            <a:pPr>
              <a:spcAft>
                <a:spcPts val="600"/>
              </a:spcAft>
            </a:pPr>
            <a:fld id="{3C34D0E3-EBCE-2B40-A1E6-D3DF58177F9D}" type="datetime1">
              <a:rPr lang="de-DE" smtClean="0"/>
              <a:pPr>
                <a:spcAft>
                  <a:spcPts val="600"/>
                </a:spcAft>
              </a:pPr>
              <a:t>01.09.22</a:t>
            </a:fld>
            <a:endParaRPr lang="en-US"/>
          </a:p>
        </p:txBody>
      </p:sp>
      <p:sp>
        <p:nvSpPr>
          <p:cNvPr id="8" name="Footer Placeholder 7">
            <a:extLst>
              <a:ext uri="{FF2B5EF4-FFF2-40B4-BE49-F238E27FC236}">
                <a16:creationId xmlns:a16="http://schemas.microsoft.com/office/drawing/2014/main" id="{1495D2E9-877D-424E-A31C-4C059F9077FA}"/>
              </a:ext>
            </a:extLst>
          </p:cNvPr>
          <p:cNvSpPr>
            <a:spLocks noGrp="1"/>
          </p:cNvSpPr>
          <p:nvPr>
            <p:ph type="ftr" sz="quarter" idx="11"/>
          </p:nvPr>
        </p:nvSpPr>
        <p:spPr/>
        <p:txBody>
          <a:bodyPr>
            <a:normAutofit/>
          </a:bodyPr>
          <a:lstStyle/>
          <a:p>
            <a:pPr>
              <a:spcAft>
                <a:spcPts val="600"/>
              </a:spcAft>
            </a:pPr>
            <a:r>
              <a:rPr lang="en-US"/>
              <a:t>Bela </a:t>
            </a:r>
            <a:r>
              <a:rPr lang="en-US" err="1"/>
              <a:t>Föhrenbacher</a:t>
            </a:r>
            <a:r>
              <a:rPr lang="en-US"/>
              <a:t> - IBM</a:t>
            </a:r>
          </a:p>
        </p:txBody>
      </p:sp>
      <p:sp>
        <p:nvSpPr>
          <p:cNvPr id="9" name="Slide Number Placeholder 8">
            <a:extLst>
              <a:ext uri="{FF2B5EF4-FFF2-40B4-BE49-F238E27FC236}">
                <a16:creationId xmlns:a16="http://schemas.microsoft.com/office/drawing/2014/main" id="{FA6D8972-40D2-9D44-BF1C-77F95F951B20}"/>
              </a:ext>
            </a:extLst>
          </p:cNvPr>
          <p:cNvSpPr>
            <a:spLocks noGrp="1"/>
          </p:cNvSpPr>
          <p:nvPr>
            <p:ph type="sldNum" sz="quarter" idx="12"/>
          </p:nvPr>
        </p:nvSpPr>
        <p:spPr/>
        <p:txBody>
          <a:bodyPr>
            <a:normAutofit/>
          </a:bodyPr>
          <a:lstStyle/>
          <a:p>
            <a:pPr>
              <a:spcAft>
                <a:spcPts val="600"/>
              </a:spcAft>
            </a:pPr>
            <a:fld id="{11A71338-8BA2-4C79-A6C5-5A8E30081D0C}" type="slidenum">
              <a:rPr lang="en-US" smtClean="0"/>
              <a:pPr>
                <a:spcAft>
                  <a:spcPts val="600"/>
                </a:spcAft>
              </a:pPr>
              <a:t>7</a:t>
            </a:fld>
            <a:endParaRPr lang="en-US"/>
          </a:p>
        </p:txBody>
      </p:sp>
      <p:sp>
        <p:nvSpPr>
          <p:cNvPr id="10" name="Content Placeholder 1">
            <a:extLst>
              <a:ext uri="{FF2B5EF4-FFF2-40B4-BE49-F238E27FC236}">
                <a16:creationId xmlns:a16="http://schemas.microsoft.com/office/drawing/2014/main" id="{6E83E496-B104-EB2C-30DD-7D9E034EA7DE}"/>
              </a:ext>
            </a:extLst>
          </p:cNvPr>
          <p:cNvSpPr txBox="1">
            <a:spLocks/>
          </p:cNvSpPr>
          <p:nvPr/>
        </p:nvSpPr>
        <p:spPr>
          <a:xfrm>
            <a:off x="838200" y="1825625"/>
            <a:ext cx="5181600" cy="22606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Agiles Framework für Management des Arbeitsfortschritts in Teams</a:t>
            </a:r>
          </a:p>
          <a:p>
            <a:r>
              <a:rPr lang="de-DE" dirty="0"/>
              <a:t>Rollen:</a:t>
            </a:r>
          </a:p>
          <a:p>
            <a:pPr lvl="1"/>
            <a:r>
              <a:rPr lang="de-DE" dirty="0" err="1"/>
              <a:t>Product</a:t>
            </a:r>
            <a:r>
              <a:rPr lang="de-DE" dirty="0"/>
              <a:t> </a:t>
            </a:r>
            <a:r>
              <a:rPr lang="de-DE" dirty="0" err="1"/>
              <a:t>Owner</a:t>
            </a:r>
            <a:endParaRPr lang="de-DE" dirty="0"/>
          </a:p>
          <a:p>
            <a:pPr lvl="1"/>
            <a:r>
              <a:rPr lang="de-DE" dirty="0" err="1"/>
              <a:t>Scrum</a:t>
            </a:r>
            <a:r>
              <a:rPr lang="de-DE" dirty="0"/>
              <a:t> Master</a:t>
            </a:r>
          </a:p>
          <a:p>
            <a:pPr lvl="1"/>
            <a:r>
              <a:rPr lang="de-DE" dirty="0" err="1"/>
              <a:t>Scrum</a:t>
            </a:r>
            <a:r>
              <a:rPr lang="de-DE" dirty="0"/>
              <a:t> Team</a:t>
            </a:r>
          </a:p>
        </p:txBody>
      </p:sp>
      <p:pic>
        <p:nvPicPr>
          <p:cNvPr id="5" name="Picture 4" descr="The Scrum Lifecycle accoding to Microsoft [1]">
            <a:extLst>
              <a:ext uri="{FF2B5EF4-FFF2-40B4-BE49-F238E27FC236}">
                <a16:creationId xmlns:a16="http://schemas.microsoft.com/office/drawing/2014/main" id="{C56A4E04-FD06-CE47-91FA-D1A949BF9116}"/>
              </a:ext>
            </a:extLst>
          </p:cNvPr>
          <p:cNvPicPr>
            <a:picLocks noChangeAspect="1"/>
          </p:cNvPicPr>
          <p:nvPr/>
        </p:nvPicPr>
        <p:blipFill>
          <a:blip r:embed="rId3"/>
          <a:stretch>
            <a:fillRect/>
          </a:stretch>
        </p:blipFill>
        <p:spPr>
          <a:xfrm>
            <a:off x="3121818" y="4309601"/>
            <a:ext cx="5948363" cy="2046749"/>
          </a:xfrm>
          <a:prstGeom prst="rect">
            <a:avLst/>
          </a:prstGeom>
        </p:spPr>
      </p:pic>
      <p:sp>
        <p:nvSpPr>
          <p:cNvPr id="6" name="TextBox 5">
            <a:extLst>
              <a:ext uri="{FF2B5EF4-FFF2-40B4-BE49-F238E27FC236}">
                <a16:creationId xmlns:a16="http://schemas.microsoft.com/office/drawing/2014/main" id="{0B317234-5AF8-B319-0C8C-86296C435BAC}"/>
              </a:ext>
            </a:extLst>
          </p:cNvPr>
          <p:cNvSpPr txBox="1"/>
          <p:nvPr/>
        </p:nvSpPr>
        <p:spPr>
          <a:xfrm>
            <a:off x="9070181" y="6048573"/>
            <a:ext cx="422030" cy="307777"/>
          </a:xfrm>
          <a:prstGeom prst="rect">
            <a:avLst/>
          </a:prstGeom>
          <a:noFill/>
        </p:spPr>
        <p:txBody>
          <a:bodyPr wrap="square" rtlCol="0">
            <a:spAutoFit/>
          </a:bodyPr>
          <a:lstStyle/>
          <a:p>
            <a:r>
              <a:rPr lang="de-DE" sz="1400" dirty="0"/>
              <a:t>[3]</a:t>
            </a:r>
          </a:p>
        </p:txBody>
      </p:sp>
      <p:sp>
        <p:nvSpPr>
          <p:cNvPr id="11" name="TextBox 10">
            <a:extLst>
              <a:ext uri="{FF2B5EF4-FFF2-40B4-BE49-F238E27FC236}">
                <a16:creationId xmlns:a16="http://schemas.microsoft.com/office/drawing/2014/main" id="{63837EF9-181F-7124-DC0A-B3C039C839A6}"/>
              </a:ext>
            </a:extLst>
          </p:cNvPr>
          <p:cNvSpPr txBox="1"/>
          <p:nvPr/>
        </p:nvSpPr>
        <p:spPr>
          <a:xfrm>
            <a:off x="10655929" y="3960813"/>
            <a:ext cx="697871" cy="307777"/>
          </a:xfrm>
          <a:prstGeom prst="rect">
            <a:avLst/>
          </a:prstGeom>
          <a:noFill/>
        </p:spPr>
        <p:txBody>
          <a:bodyPr wrap="square" rtlCol="0">
            <a:spAutoFit/>
          </a:bodyPr>
          <a:lstStyle/>
          <a:p>
            <a:r>
              <a:rPr lang="de-DE" sz="1400" dirty="0"/>
              <a:t>[vgl. 1]</a:t>
            </a:r>
          </a:p>
        </p:txBody>
      </p:sp>
    </p:spTree>
    <p:extLst>
      <p:ext uri="{BB962C8B-B14F-4D97-AF65-F5344CB8AC3E}">
        <p14:creationId xmlns:p14="http://schemas.microsoft.com/office/powerpoint/2010/main" val="44825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Computer script on a screen">
            <a:extLst>
              <a:ext uri="{FF2B5EF4-FFF2-40B4-BE49-F238E27FC236}">
                <a16:creationId xmlns:a16="http://schemas.microsoft.com/office/drawing/2014/main" id="{19DE7789-6D6D-9342-8871-2C6764006B59}"/>
              </a:ext>
            </a:extLst>
          </p:cNvPr>
          <p:cNvPicPr>
            <a:picLocks noChangeAspect="1"/>
          </p:cNvPicPr>
          <p:nvPr/>
        </p:nvPicPr>
        <p:blipFill rotWithShape="1">
          <a:blip r:embed="rId3">
            <a:alphaModFix amt="70000"/>
          </a:blip>
          <a:srcRect l="7309" r="47531" b="-1"/>
          <a:stretch/>
        </p:blipFill>
        <p:spPr>
          <a:xfrm>
            <a:off x="7552266" y="10"/>
            <a:ext cx="4639733" cy="6857990"/>
          </a:xfrm>
          <a:prstGeom prst="rect">
            <a:avLst/>
          </a:prstGeom>
        </p:spPr>
      </p:pic>
      <p:sp>
        <p:nvSpPr>
          <p:cNvPr id="16" name="Title 1">
            <a:extLst>
              <a:ext uri="{FF2B5EF4-FFF2-40B4-BE49-F238E27FC236}">
                <a16:creationId xmlns:a16="http://schemas.microsoft.com/office/drawing/2014/main" id="{1C5AC81E-940E-9E4E-8992-194F7346E97A}"/>
              </a:ext>
            </a:extLst>
          </p:cNvPr>
          <p:cNvSpPr>
            <a:spLocks noGrp="1"/>
          </p:cNvSpPr>
          <p:nvPr>
            <p:ph type="title"/>
          </p:nvPr>
        </p:nvSpPr>
        <p:spPr>
          <a:xfrm>
            <a:off x="838200" y="319722"/>
            <a:ext cx="10515600" cy="1325563"/>
          </a:xfrm>
        </p:spPr>
        <p:txBody>
          <a:bodyPr>
            <a:normAutofit/>
          </a:bodyPr>
          <a:lstStyle/>
          <a:p>
            <a:r>
              <a:rPr lang="de-DE" b="1" dirty="0">
                <a:solidFill>
                  <a:schemeClr val="bg1"/>
                </a:solidFill>
              </a:rPr>
              <a:t>Entwicklung der Anwendung</a:t>
            </a:r>
          </a:p>
        </p:txBody>
      </p:sp>
      <p:sp>
        <p:nvSpPr>
          <p:cNvPr id="2" name="Date Placeholder 1">
            <a:extLst>
              <a:ext uri="{FF2B5EF4-FFF2-40B4-BE49-F238E27FC236}">
                <a16:creationId xmlns:a16="http://schemas.microsoft.com/office/drawing/2014/main" id="{21199F35-19F2-0C4F-9C4A-29C9240C7F49}"/>
              </a:ext>
            </a:extLst>
          </p:cNvPr>
          <p:cNvSpPr>
            <a:spLocks noGrp="1"/>
          </p:cNvSpPr>
          <p:nvPr>
            <p:ph type="dt" sz="half" idx="10"/>
          </p:nvPr>
        </p:nvSpPr>
        <p:spPr/>
        <p:txBody>
          <a:bodyPr/>
          <a:lstStyle/>
          <a:p>
            <a:fld id="{788F39EE-5CF9-094F-A426-2CAD7D0EF687}" type="datetime1">
              <a:rPr lang="de-DE" smtClean="0">
                <a:solidFill>
                  <a:schemeClr val="tx1">
                    <a:lumMod val="50000"/>
                  </a:schemeClr>
                </a:solidFill>
              </a:rPr>
              <a:t>01.09.22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A0B65076-496C-DD4A-94DC-A705454A6BF0}"/>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9" name="Slide Number Placeholder 8">
            <a:extLst>
              <a:ext uri="{FF2B5EF4-FFF2-40B4-BE49-F238E27FC236}">
                <a16:creationId xmlns:a16="http://schemas.microsoft.com/office/drawing/2014/main" id="{AB40A9F7-1E3A-6A48-B647-CFADC2879CCC}"/>
              </a:ext>
            </a:extLst>
          </p:cNvPr>
          <p:cNvSpPr>
            <a:spLocks noGrp="1"/>
          </p:cNvSpPr>
          <p:nvPr>
            <p:ph type="sldNum" sz="quarter" idx="12"/>
          </p:nvPr>
        </p:nvSpPr>
        <p:spPr/>
        <p:txBody>
          <a:bodyPr/>
          <a:lstStyle/>
          <a:p>
            <a:fld id="{11A71338-8BA2-4C79-A6C5-5A8E30081D0C}" type="slidenum">
              <a:rPr lang="en-US" smtClean="0">
                <a:solidFill>
                  <a:schemeClr val="tx1"/>
                </a:solidFill>
              </a:rPr>
              <a:t>8</a:t>
            </a:fld>
            <a:endParaRPr lang="en-US" dirty="0">
              <a:solidFill>
                <a:schemeClr val="tx1"/>
              </a:solidFill>
            </a:endParaRPr>
          </a:p>
        </p:txBody>
      </p:sp>
      <p:pic>
        <p:nvPicPr>
          <p:cNvPr id="5" name="Picture 4">
            <a:extLst>
              <a:ext uri="{FF2B5EF4-FFF2-40B4-BE49-F238E27FC236}">
                <a16:creationId xmlns:a16="http://schemas.microsoft.com/office/drawing/2014/main" id="{84FC21CC-B3F4-A8F6-13C4-93DBBA2B8320}"/>
              </a:ext>
            </a:extLst>
          </p:cNvPr>
          <p:cNvPicPr>
            <a:picLocks noChangeAspect="1"/>
          </p:cNvPicPr>
          <p:nvPr/>
        </p:nvPicPr>
        <p:blipFill>
          <a:blip r:embed="rId4"/>
          <a:stretch>
            <a:fillRect/>
          </a:stretch>
        </p:blipFill>
        <p:spPr>
          <a:xfrm>
            <a:off x="1019404" y="3919843"/>
            <a:ext cx="6211132" cy="2100824"/>
          </a:xfrm>
          <a:prstGeom prst="rect">
            <a:avLst/>
          </a:prstGeom>
        </p:spPr>
      </p:pic>
      <p:pic>
        <p:nvPicPr>
          <p:cNvPr id="10" name="Picture 9">
            <a:extLst>
              <a:ext uri="{FF2B5EF4-FFF2-40B4-BE49-F238E27FC236}">
                <a16:creationId xmlns:a16="http://schemas.microsoft.com/office/drawing/2014/main" id="{8F334FED-6169-BC9B-B1D1-203449844979}"/>
              </a:ext>
            </a:extLst>
          </p:cNvPr>
          <p:cNvPicPr>
            <a:picLocks noChangeAspect="1"/>
          </p:cNvPicPr>
          <p:nvPr/>
        </p:nvPicPr>
        <p:blipFill>
          <a:blip r:embed="rId5"/>
          <a:stretch>
            <a:fillRect/>
          </a:stretch>
        </p:blipFill>
        <p:spPr>
          <a:xfrm>
            <a:off x="233586" y="1811556"/>
            <a:ext cx="6407438" cy="2104403"/>
          </a:xfrm>
          <a:prstGeom prst="rect">
            <a:avLst/>
          </a:prstGeom>
        </p:spPr>
      </p:pic>
      <p:sp>
        <p:nvSpPr>
          <p:cNvPr id="11" name="TextBox 10">
            <a:extLst>
              <a:ext uri="{FF2B5EF4-FFF2-40B4-BE49-F238E27FC236}">
                <a16:creationId xmlns:a16="http://schemas.microsoft.com/office/drawing/2014/main" id="{63ED4F78-5213-079E-4D9F-F30A1DDEB3CC}"/>
              </a:ext>
            </a:extLst>
          </p:cNvPr>
          <p:cNvSpPr txBox="1"/>
          <p:nvPr/>
        </p:nvSpPr>
        <p:spPr>
          <a:xfrm>
            <a:off x="529051" y="1780331"/>
            <a:ext cx="3361498" cy="369332"/>
          </a:xfrm>
          <a:prstGeom prst="rect">
            <a:avLst/>
          </a:prstGeom>
          <a:noFill/>
        </p:spPr>
        <p:txBody>
          <a:bodyPr wrap="none" rtlCol="0">
            <a:spAutoFit/>
          </a:bodyPr>
          <a:lstStyle/>
          <a:p>
            <a:r>
              <a:rPr lang="de-DE" dirty="0">
                <a:solidFill>
                  <a:schemeClr val="bg1"/>
                </a:solidFill>
              </a:rPr>
              <a:t>Konfigurationsdatei aus Box laden</a:t>
            </a:r>
          </a:p>
        </p:txBody>
      </p:sp>
      <p:sp>
        <p:nvSpPr>
          <p:cNvPr id="13" name="TextBox 12">
            <a:extLst>
              <a:ext uri="{FF2B5EF4-FFF2-40B4-BE49-F238E27FC236}">
                <a16:creationId xmlns:a16="http://schemas.microsoft.com/office/drawing/2014/main" id="{E7C58E10-8D40-6876-64A5-D377AA348EF4}"/>
              </a:ext>
            </a:extLst>
          </p:cNvPr>
          <p:cNvSpPr txBox="1"/>
          <p:nvPr/>
        </p:nvSpPr>
        <p:spPr>
          <a:xfrm>
            <a:off x="1361521" y="3897564"/>
            <a:ext cx="2763449" cy="369332"/>
          </a:xfrm>
          <a:prstGeom prst="rect">
            <a:avLst/>
          </a:prstGeom>
          <a:noFill/>
        </p:spPr>
        <p:txBody>
          <a:bodyPr wrap="none" rtlCol="0">
            <a:spAutoFit/>
          </a:bodyPr>
          <a:lstStyle/>
          <a:p>
            <a:r>
              <a:rPr lang="de-DE" dirty="0" err="1">
                <a:solidFill>
                  <a:schemeClr val="bg1"/>
                </a:solidFill>
              </a:rPr>
              <a:t>jira-metrics-extract</a:t>
            </a:r>
            <a:r>
              <a:rPr lang="de-DE" dirty="0">
                <a:solidFill>
                  <a:schemeClr val="bg1"/>
                </a:solidFill>
              </a:rPr>
              <a:t> triggern</a:t>
            </a:r>
          </a:p>
        </p:txBody>
      </p:sp>
    </p:spTree>
    <p:extLst>
      <p:ext uri="{BB962C8B-B14F-4D97-AF65-F5344CB8AC3E}">
        <p14:creationId xmlns:p14="http://schemas.microsoft.com/office/powerpoint/2010/main" val="408690695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Computer script on a screen">
            <a:extLst>
              <a:ext uri="{FF2B5EF4-FFF2-40B4-BE49-F238E27FC236}">
                <a16:creationId xmlns:a16="http://schemas.microsoft.com/office/drawing/2014/main" id="{19DE7789-6D6D-9342-8871-2C6764006B59}"/>
              </a:ext>
            </a:extLst>
          </p:cNvPr>
          <p:cNvPicPr>
            <a:picLocks noChangeAspect="1"/>
          </p:cNvPicPr>
          <p:nvPr/>
        </p:nvPicPr>
        <p:blipFill rotWithShape="1">
          <a:blip r:embed="rId3">
            <a:alphaModFix amt="70000"/>
          </a:blip>
          <a:srcRect l="7309" r="47531" b="-1"/>
          <a:stretch/>
        </p:blipFill>
        <p:spPr>
          <a:xfrm>
            <a:off x="7552266" y="10"/>
            <a:ext cx="4639733" cy="6857990"/>
          </a:xfrm>
          <a:prstGeom prst="rect">
            <a:avLst/>
          </a:prstGeom>
        </p:spPr>
      </p:pic>
      <p:sp>
        <p:nvSpPr>
          <p:cNvPr id="16" name="Title 1">
            <a:extLst>
              <a:ext uri="{FF2B5EF4-FFF2-40B4-BE49-F238E27FC236}">
                <a16:creationId xmlns:a16="http://schemas.microsoft.com/office/drawing/2014/main" id="{1C5AC81E-940E-9E4E-8992-194F7346E97A}"/>
              </a:ext>
            </a:extLst>
          </p:cNvPr>
          <p:cNvSpPr>
            <a:spLocks noGrp="1"/>
          </p:cNvSpPr>
          <p:nvPr>
            <p:ph type="title"/>
          </p:nvPr>
        </p:nvSpPr>
        <p:spPr>
          <a:xfrm>
            <a:off x="838200" y="319722"/>
            <a:ext cx="10515600" cy="1325563"/>
          </a:xfrm>
        </p:spPr>
        <p:txBody>
          <a:bodyPr>
            <a:normAutofit/>
          </a:bodyPr>
          <a:lstStyle/>
          <a:p>
            <a:r>
              <a:rPr lang="de-DE" b="1" dirty="0">
                <a:solidFill>
                  <a:schemeClr val="bg1"/>
                </a:solidFill>
              </a:rPr>
              <a:t>Entwicklung der Anwendung</a:t>
            </a:r>
          </a:p>
        </p:txBody>
      </p:sp>
      <p:sp>
        <p:nvSpPr>
          <p:cNvPr id="2" name="Date Placeholder 1">
            <a:extLst>
              <a:ext uri="{FF2B5EF4-FFF2-40B4-BE49-F238E27FC236}">
                <a16:creationId xmlns:a16="http://schemas.microsoft.com/office/drawing/2014/main" id="{21199F35-19F2-0C4F-9C4A-29C9240C7F49}"/>
              </a:ext>
            </a:extLst>
          </p:cNvPr>
          <p:cNvSpPr>
            <a:spLocks noGrp="1"/>
          </p:cNvSpPr>
          <p:nvPr>
            <p:ph type="dt" sz="half" idx="10"/>
          </p:nvPr>
        </p:nvSpPr>
        <p:spPr/>
        <p:txBody>
          <a:bodyPr/>
          <a:lstStyle/>
          <a:p>
            <a:fld id="{788F39EE-5CF9-094F-A426-2CAD7D0EF687}" type="datetime1">
              <a:rPr lang="de-DE" smtClean="0">
                <a:solidFill>
                  <a:schemeClr val="tx1">
                    <a:lumMod val="50000"/>
                  </a:schemeClr>
                </a:solidFill>
              </a:rPr>
              <a:t>01.09.22</a:t>
            </a:fld>
            <a:endParaRPr lang="en-US" dirty="0">
              <a:solidFill>
                <a:schemeClr val="tx1">
                  <a:lumMod val="50000"/>
                </a:schemeClr>
              </a:solidFill>
            </a:endParaRPr>
          </a:p>
        </p:txBody>
      </p:sp>
      <p:sp>
        <p:nvSpPr>
          <p:cNvPr id="7" name="Footer Placeholder 6">
            <a:extLst>
              <a:ext uri="{FF2B5EF4-FFF2-40B4-BE49-F238E27FC236}">
                <a16:creationId xmlns:a16="http://schemas.microsoft.com/office/drawing/2014/main" id="{A0B65076-496C-DD4A-94DC-A705454A6BF0}"/>
              </a:ext>
            </a:extLst>
          </p:cNvPr>
          <p:cNvSpPr>
            <a:spLocks noGrp="1"/>
          </p:cNvSpPr>
          <p:nvPr>
            <p:ph type="ftr" sz="quarter" idx="11"/>
          </p:nvPr>
        </p:nvSpPr>
        <p:spPr/>
        <p:txBody>
          <a:bodyPr/>
          <a:lstStyle/>
          <a:p>
            <a:r>
              <a:rPr lang="en-US" dirty="0">
                <a:solidFill>
                  <a:schemeClr val="tx1">
                    <a:lumMod val="50000"/>
                  </a:schemeClr>
                </a:solidFill>
              </a:rPr>
              <a:t>Bela </a:t>
            </a:r>
            <a:r>
              <a:rPr lang="en-US" dirty="0" err="1">
                <a:solidFill>
                  <a:schemeClr val="tx1">
                    <a:lumMod val="50000"/>
                  </a:schemeClr>
                </a:solidFill>
              </a:rPr>
              <a:t>Föhrenbacher</a:t>
            </a:r>
            <a:r>
              <a:rPr lang="en-US" dirty="0">
                <a:solidFill>
                  <a:schemeClr val="tx1">
                    <a:lumMod val="50000"/>
                  </a:schemeClr>
                </a:solidFill>
              </a:rPr>
              <a:t> - IBM</a:t>
            </a:r>
          </a:p>
        </p:txBody>
      </p:sp>
      <p:sp>
        <p:nvSpPr>
          <p:cNvPr id="9" name="Slide Number Placeholder 8">
            <a:extLst>
              <a:ext uri="{FF2B5EF4-FFF2-40B4-BE49-F238E27FC236}">
                <a16:creationId xmlns:a16="http://schemas.microsoft.com/office/drawing/2014/main" id="{AB40A9F7-1E3A-6A48-B647-CFADC2879CCC}"/>
              </a:ext>
            </a:extLst>
          </p:cNvPr>
          <p:cNvSpPr>
            <a:spLocks noGrp="1"/>
          </p:cNvSpPr>
          <p:nvPr>
            <p:ph type="sldNum" sz="quarter" idx="12"/>
          </p:nvPr>
        </p:nvSpPr>
        <p:spPr/>
        <p:txBody>
          <a:bodyPr/>
          <a:lstStyle/>
          <a:p>
            <a:fld id="{11A71338-8BA2-4C79-A6C5-5A8E30081D0C}" type="slidenum">
              <a:rPr lang="en-US" smtClean="0">
                <a:solidFill>
                  <a:schemeClr val="tx1"/>
                </a:solidFill>
              </a:rPr>
              <a:t>9</a:t>
            </a:fld>
            <a:endParaRPr lang="en-US" dirty="0">
              <a:solidFill>
                <a:schemeClr val="tx1"/>
              </a:solidFill>
            </a:endParaRPr>
          </a:p>
        </p:txBody>
      </p:sp>
      <p:pic>
        <p:nvPicPr>
          <p:cNvPr id="21" name="Picture 20">
            <a:extLst>
              <a:ext uri="{FF2B5EF4-FFF2-40B4-BE49-F238E27FC236}">
                <a16:creationId xmlns:a16="http://schemas.microsoft.com/office/drawing/2014/main" id="{7516D219-44E0-AB68-AB18-721660C5EE17}"/>
              </a:ext>
            </a:extLst>
          </p:cNvPr>
          <p:cNvPicPr>
            <a:picLocks noChangeAspect="1"/>
          </p:cNvPicPr>
          <p:nvPr/>
        </p:nvPicPr>
        <p:blipFill>
          <a:blip r:embed="rId4"/>
          <a:stretch>
            <a:fillRect/>
          </a:stretch>
        </p:blipFill>
        <p:spPr>
          <a:xfrm>
            <a:off x="1119605" y="1093857"/>
            <a:ext cx="4923589" cy="5394225"/>
          </a:xfrm>
          <a:prstGeom prst="rect">
            <a:avLst/>
          </a:prstGeom>
        </p:spPr>
      </p:pic>
    </p:spTree>
    <p:extLst>
      <p:ext uri="{BB962C8B-B14F-4D97-AF65-F5344CB8AC3E}">
        <p14:creationId xmlns:p14="http://schemas.microsoft.com/office/powerpoint/2010/main" val="279388507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9826</TotalTime>
  <Words>2221</Words>
  <Application>Microsoft Macintosh PowerPoint</Application>
  <PresentationFormat>Widescreen</PresentationFormat>
  <Paragraphs>242</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Courier New</vt:lpstr>
      <vt:lpstr>Wingdings</vt:lpstr>
      <vt:lpstr>Office Theme</vt:lpstr>
      <vt:lpstr>Analyse der Vor- und Nachteile der Anwendungstransformation von lokalen Systemen in die Cloud</vt:lpstr>
      <vt:lpstr>Agenda</vt:lpstr>
      <vt:lpstr>Einleitung</vt:lpstr>
      <vt:lpstr>Problemstellung</vt:lpstr>
      <vt:lpstr>Aufgabenstellung / Ziel</vt:lpstr>
      <vt:lpstr>Konzeptueller Entwurf</vt:lpstr>
      <vt:lpstr>Exkurs – Scrum</vt:lpstr>
      <vt:lpstr>Entwicklung der Anwendung</vt:lpstr>
      <vt:lpstr>Entwicklung der Anwendung</vt:lpstr>
      <vt:lpstr>Exkurs – jira-metrics-extract</vt:lpstr>
      <vt:lpstr>Ergebnis / Prototyp</vt:lpstr>
      <vt:lpstr>Ergebnis</vt:lpstr>
      <vt:lpstr>Erkenntnisse für finale Anwendung</vt:lpstr>
      <vt:lpstr>Kritische Würdigung</vt:lpstr>
      <vt:lpstr>Ausblick</vt:lpstr>
      <vt:lpstr>Vielen Dank für Ihre Aufmerksamkeit !</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a Configuration Repository App for a Distributed and Mission Critical Contract Management System</dc:title>
  <dc:creator>Foehrenbacher Bela (inf19017)</dc:creator>
  <cp:lastModifiedBy>Bela Foehrenbacher</cp:lastModifiedBy>
  <cp:revision>145</cp:revision>
  <cp:lastPrinted>2022-05-30T09:22:44Z</cp:lastPrinted>
  <dcterms:created xsi:type="dcterms:W3CDTF">2021-09-15T06:43:47Z</dcterms:created>
  <dcterms:modified xsi:type="dcterms:W3CDTF">2022-09-01T15:05:53Z</dcterms:modified>
</cp:coreProperties>
</file>